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7" r:id="rId11"/>
    <p:sldId id="265" r:id="rId12"/>
    <p:sldId id="266" r:id="rId13"/>
    <p:sldId id="268" r:id="rId14"/>
    <p:sldId id="269" r:id="rId15"/>
    <p:sldId id="270" r:id="rId16"/>
  </p:sldIdLst>
  <p:sldSz cx="18288000" cy="10287000"/>
  <p:notesSz cx="6858000" cy="9144000"/>
  <p:embeddedFontLst>
    <p:embeddedFont>
      <p:font typeface="Amiri" panose="020B0604020202020204" charset="-78"/>
      <p:regular r:id="rId17"/>
    </p:embeddedFont>
    <p:embeddedFont>
      <p:font typeface="Amiri Italics" panose="020B0604020202020204" charset="-78"/>
      <p:regular r:id="rId18"/>
    </p:embeddedFont>
    <p:embeddedFont>
      <p:font typeface="Arimo" panose="020B0604020202020204" charset="0"/>
      <p:regular r:id="rId19"/>
    </p:embeddedFon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Now" panose="020B0604020202020204" charset="0"/>
      <p:regular r:id="rId24"/>
    </p:embeddedFont>
    <p:embeddedFont>
      <p:font typeface="Now Bold" panose="020B0604020202020204" charset="0"/>
      <p:regular r:id="rId25"/>
    </p:embeddedFont>
    <p:embeddedFont>
      <p:font typeface="Open Sans Extra Bold" panose="020B0604020202020204" charset="0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2" d="100"/>
          <a:sy n="72" d="100"/>
        </p:scale>
        <p:origin x="990" y="5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4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TratratravelS" TargetMode="External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hyperlink" Target="https://www.instagram.com/tratratravel.spain/" TargetMode="Externa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.png"/><Relationship Id="rId4" Type="http://schemas.openxmlformats.org/officeDocument/2006/relationships/image" Target="../media/image5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7.jpeg"/><Relationship Id="rId7" Type="http://schemas.openxmlformats.org/officeDocument/2006/relationships/image" Target="../media/image11.jpeg"/><Relationship Id="rId12" Type="http://schemas.openxmlformats.org/officeDocument/2006/relationships/image" Target="../media/image16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jpeg"/><Relationship Id="rId11" Type="http://schemas.openxmlformats.org/officeDocument/2006/relationships/image" Target="../media/image15.jpeg"/><Relationship Id="rId5" Type="http://schemas.openxmlformats.org/officeDocument/2006/relationships/image" Target="../media/image9.jpeg"/><Relationship Id="rId10" Type="http://schemas.openxmlformats.org/officeDocument/2006/relationships/image" Target="../media/image14.svg"/><Relationship Id="rId4" Type="http://schemas.openxmlformats.org/officeDocument/2006/relationships/image" Target="../media/image8.jpeg"/><Relationship Id="rId9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jpeg"/><Relationship Id="rId4" Type="http://schemas.openxmlformats.org/officeDocument/2006/relationships/image" Target="../media/image5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tratravel.onrender.com" TargetMode="External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7786" b="7786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4670801" y="1028700"/>
            <a:ext cx="8946397" cy="5573605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3275135" y="7216209"/>
            <a:ext cx="11737731" cy="6708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47"/>
              </a:lnSpc>
              <a:spcBef>
                <a:spcPct val="0"/>
              </a:spcBef>
            </a:pPr>
            <a:r>
              <a:rPr lang="en-US" sz="3962" spc="320">
                <a:solidFill>
                  <a:srgbClr val="FFFFFF"/>
                </a:solidFill>
                <a:latin typeface="Now"/>
              </a:rPr>
              <a:t>IMPULSANDO EL TURISMO NACIONAL</a:t>
            </a:r>
          </a:p>
        </p:txBody>
      </p:sp>
      <p:sp>
        <p:nvSpPr>
          <p:cNvPr id="5" name="TextBox 5"/>
          <p:cNvSpPr txBox="1"/>
          <p:nvPr/>
        </p:nvSpPr>
        <p:spPr>
          <a:xfrm rot="-5400000">
            <a:off x="-3397574" y="4915236"/>
            <a:ext cx="7730721" cy="4565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712"/>
              </a:lnSpc>
              <a:spcBef>
                <a:spcPct val="0"/>
              </a:spcBef>
            </a:pPr>
            <a:r>
              <a:rPr lang="en-US" sz="2651">
                <a:solidFill>
                  <a:srgbClr val="FFFFFF"/>
                </a:solidFill>
                <a:latin typeface="Now"/>
              </a:rPr>
              <a:t>     THE BRIDGE | DIGITAL TALENT ACELERATOR 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750">
        <p15:prstTrans prst="wind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7865" b="786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-2065693" y="427261"/>
            <a:ext cx="17258884" cy="16759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3675"/>
              </a:lnSpc>
            </a:pPr>
            <a:r>
              <a:rPr lang="en-US" sz="9768">
                <a:solidFill>
                  <a:srgbClr val="FFFFFF"/>
                </a:solidFill>
                <a:latin typeface="Now Bold"/>
              </a:rPr>
              <a:t>NUESTROS DATOS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1443847" y="3122968"/>
            <a:ext cx="3553902" cy="4799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96"/>
              </a:lnSpc>
            </a:pPr>
            <a:r>
              <a:rPr lang="en-US" sz="2854" dirty="0">
                <a:solidFill>
                  <a:srgbClr val="FFFFFF"/>
                </a:solidFill>
                <a:latin typeface="Now Bold"/>
              </a:rPr>
              <a:t>16,47 %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2222206" y="2374263"/>
            <a:ext cx="10998592" cy="8184093"/>
            <a:chOff x="0" y="0"/>
            <a:chExt cx="14664789" cy="10912124"/>
          </a:xfrm>
        </p:grpSpPr>
        <p:sp>
          <p:nvSpPr>
            <p:cNvPr id="6" name="TextBox 6"/>
            <p:cNvSpPr txBox="1"/>
            <p:nvPr/>
          </p:nvSpPr>
          <p:spPr>
            <a:xfrm>
              <a:off x="6409395" y="-47625"/>
              <a:ext cx="5931264" cy="4910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120"/>
                </a:lnSpc>
              </a:pPr>
              <a:r>
                <a:rPr lang="en-US" sz="2228">
                  <a:solidFill>
                    <a:srgbClr val="FFFFFF"/>
                  </a:solidFill>
                  <a:latin typeface="Open Sans Extra Bold"/>
                </a:rPr>
                <a:t>VISITAS POR LUGAR DE ORIGEN</a:t>
              </a:r>
            </a:p>
          </p:txBody>
        </p:sp>
        <p:grpSp>
          <p:nvGrpSpPr>
            <p:cNvPr id="7" name="Group 7"/>
            <p:cNvGrpSpPr>
              <a:grpSpLocks noChangeAspect="1"/>
            </p:cNvGrpSpPr>
            <p:nvPr/>
          </p:nvGrpSpPr>
          <p:grpSpPr>
            <a:xfrm>
              <a:off x="6126331" y="150968"/>
              <a:ext cx="141532" cy="141532"/>
              <a:chOff x="1569145" y="-619760"/>
              <a:chExt cx="152400" cy="1524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1569145" y="-619760"/>
                <a:ext cx="152400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152400" h="152400">
                    <a:moveTo>
                      <a:pt x="152400" y="139700"/>
                    </a:moveTo>
                    <a:lnTo>
                      <a:pt x="152400" y="12700"/>
                    </a:lnTo>
                    <a:cubicBezTo>
                      <a:pt x="152400" y="5686"/>
                      <a:pt x="146714" y="0"/>
                      <a:pt x="139700" y="0"/>
                    </a:cubicBezTo>
                    <a:lnTo>
                      <a:pt x="12700" y="0"/>
                    </a:lnTo>
                    <a:cubicBezTo>
                      <a:pt x="5686" y="0"/>
                      <a:pt x="0" y="5686"/>
                      <a:pt x="0" y="12700"/>
                    </a:cubicBezTo>
                    <a:lnTo>
                      <a:pt x="0" y="139700"/>
                    </a:lnTo>
                    <a:cubicBezTo>
                      <a:pt x="0" y="146714"/>
                      <a:pt x="5686" y="152400"/>
                      <a:pt x="12700" y="152400"/>
                    </a:cubicBezTo>
                    <a:lnTo>
                      <a:pt x="139700" y="152400"/>
                    </a:lnTo>
                    <a:cubicBezTo>
                      <a:pt x="146714" y="152400"/>
                      <a:pt x="152400" y="146714"/>
                      <a:pt x="152400" y="139700"/>
                    </a:cubicBezTo>
                    <a:close/>
                  </a:path>
                </a:pathLst>
              </a:custGeom>
              <a:solidFill>
                <a:srgbClr val="898878"/>
              </a:solidFill>
            </p:spPr>
          </p:sp>
        </p:grpSp>
        <p:grpSp>
          <p:nvGrpSpPr>
            <p:cNvPr id="9" name="Group 9"/>
            <p:cNvGrpSpPr>
              <a:grpSpLocks noChangeAspect="1"/>
            </p:cNvGrpSpPr>
            <p:nvPr/>
          </p:nvGrpSpPr>
          <p:grpSpPr>
            <a:xfrm>
              <a:off x="4669085" y="726531"/>
              <a:ext cx="9553416" cy="9553416"/>
              <a:chOff x="0" y="0"/>
              <a:chExt cx="10287000" cy="102870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-6350" y="0"/>
                <a:ext cx="10299700" cy="10287000"/>
              </a:xfrm>
              <a:custGeom>
                <a:avLst/>
                <a:gdLst/>
                <a:ahLst/>
                <a:cxnLst/>
                <a:rect l="l" t="t" r="r" b="b"/>
                <a:pathLst>
                  <a:path w="10299700" h="10287000">
                    <a:moveTo>
                      <a:pt x="0" y="0"/>
                    </a:moveTo>
                    <a:lnTo>
                      <a:pt x="12700" y="0"/>
                    </a:lnTo>
                    <a:lnTo>
                      <a:pt x="12700" y="10287000"/>
                    </a:lnTo>
                    <a:lnTo>
                      <a:pt x="0" y="10287000"/>
                    </a:lnTo>
                    <a:close/>
                    <a:moveTo>
                      <a:pt x="2571750" y="0"/>
                    </a:moveTo>
                    <a:lnTo>
                      <a:pt x="2584450" y="0"/>
                    </a:lnTo>
                    <a:lnTo>
                      <a:pt x="2584450" y="10287000"/>
                    </a:lnTo>
                    <a:lnTo>
                      <a:pt x="2571750" y="10287000"/>
                    </a:lnTo>
                    <a:close/>
                    <a:moveTo>
                      <a:pt x="5143500" y="0"/>
                    </a:moveTo>
                    <a:lnTo>
                      <a:pt x="5156200" y="0"/>
                    </a:lnTo>
                    <a:lnTo>
                      <a:pt x="5156200" y="10287000"/>
                    </a:lnTo>
                    <a:lnTo>
                      <a:pt x="5143500" y="10287000"/>
                    </a:lnTo>
                    <a:close/>
                    <a:moveTo>
                      <a:pt x="7715250" y="0"/>
                    </a:moveTo>
                    <a:lnTo>
                      <a:pt x="7727950" y="0"/>
                    </a:lnTo>
                    <a:lnTo>
                      <a:pt x="7727950" y="10287000"/>
                    </a:lnTo>
                    <a:lnTo>
                      <a:pt x="7715250" y="10287000"/>
                    </a:lnTo>
                    <a:close/>
                    <a:moveTo>
                      <a:pt x="10287000" y="0"/>
                    </a:moveTo>
                    <a:lnTo>
                      <a:pt x="10299700" y="0"/>
                    </a:lnTo>
                    <a:lnTo>
                      <a:pt x="10299700" y="10287000"/>
                    </a:lnTo>
                    <a:lnTo>
                      <a:pt x="10287000" y="10287000"/>
                    </a:lnTo>
                    <a:close/>
                  </a:path>
                </a:pathLst>
              </a:custGeom>
              <a:solidFill>
                <a:srgbClr val="FFFFFF">
                  <a:alpha val="24706"/>
                </a:srgbClr>
              </a:solidFill>
            </p:spPr>
          </p:sp>
        </p:grpSp>
        <p:sp>
          <p:nvSpPr>
            <p:cNvPr id="11" name="TextBox 11"/>
            <p:cNvSpPr txBox="1"/>
            <p:nvPr/>
          </p:nvSpPr>
          <p:spPr>
            <a:xfrm>
              <a:off x="4558513" y="10421032"/>
              <a:ext cx="221144" cy="4910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120"/>
                </a:lnSpc>
              </a:pPr>
              <a:r>
                <a:rPr lang="en-US" sz="2228">
                  <a:solidFill>
                    <a:srgbClr val="FFFFFF"/>
                  </a:solidFill>
                  <a:latin typeface="Open Sans Extra Bold"/>
                </a:rPr>
                <a:t>0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6725723" y="10421032"/>
              <a:ext cx="663432" cy="4910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120"/>
                </a:lnSpc>
              </a:pPr>
              <a:r>
                <a:rPr lang="en-US" sz="2228">
                  <a:solidFill>
                    <a:srgbClr val="FFFFFF"/>
                  </a:solidFill>
                  <a:latin typeface="Open Sans Extra Bold"/>
                </a:rPr>
                <a:t>500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9003505" y="10421032"/>
              <a:ext cx="884576" cy="4910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120"/>
                </a:lnSpc>
              </a:pPr>
              <a:r>
                <a:rPr lang="en-US" sz="2228">
                  <a:solidFill>
                    <a:srgbClr val="FFFFFF"/>
                  </a:solidFill>
                  <a:latin typeface="Open Sans Extra Bold"/>
                </a:rPr>
                <a:t>1000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11391859" y="10421032"/>
              <a:ext cx="884576" cy="4910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120"/>
                </a:lnSpc>
              </a:pPr>
              <a:r>
                <a:rPr lang="en-US" sz="2228">
                  <a:solidFill>
                    <a:srgbClr val="FFFFFF"/>
                  </a:solidFill>
                  <a:latin typeface="Open Sans Extra Bold"/>
                </a:rPr>
                <a:t>1500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13780213" y="10421032"/>
              <a:ext cx="884576" cy="4910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120"/>
                </a:lnSpc>
              </a:pPr>
              <a:r>
                <a:rPr lang="en-US" sz="2228">
                  <a:solidFill>
                    <a:srgbClr val="FFFFFF"/>
                  </a:solidFill>
                  <a:latin typeface="Open Sans Extra Bold"/>
                </a:rPr>
                <a:t>2000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1316980"/>
              <a:ext cx="4480375" cy="4910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120"/>
                </a:lnSpc>
              </a:pPr>
              <a:r>
                <a:rPr lang="en-US" sz="2228">
                  <a:solidFill>
                    <a:srgbClr val="FFFFFF"/>
                  </a:solidFill>
                  <a:latin typeface="Open Sans Extra Bold"/>
                </a:rPr>
                <a:t>Santa Cruz de Tenerife 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2690768" y="3275431"/>
              <a:ext cx="1789607" cy="4910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120"/>
                </a:lnSpc>
              </a:pPr>
              <a:r>
                <a:rPr lang="en-US" sz="2228">
                  <a:solidFill>
                    <a:srgbClr val="FFFFFF"/>
                  </a:solidFill>
                  <a:latin typeface="Open Sans Extra Bold"/>
                </a:rPr>
                <a:t>Baleares 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2218810" y="5233881"/>
              <a:ext cx="2261565" cy="4910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120"/>
                </a:lnSpc>
              </a:pPr>
              <a:r>
                <a:rPr lang="en-US" sz="2228">
                  <a:solidFill>
                    <a:srgbClr val="FFFFFF"/>
                  </a:solidFill>
                  <a:latin typeface="Open Sans Extra Bold"/>
                </a:rPr>
                <a:t>Las Palmas 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2462990" y="7192331"/>
              <a:ext cx="2017385" cy="4910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120"/>
                </a:lnSpc>
              </a:pPr>
              <a:r>
                <a:rPr lang="en-US" sz="2228">
                  <a:solidFill>
                    <a:srgbClr val="FFFFFF"/>
                  </a:solidFill>
                  <a:latin typeface="Open Sans Extra Bold"/>
                </a:rPr>
                <a:t>Cantabria 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3345539" y="9150782"/>
              <a:ext cx="1134837" cy="4910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120"/>
                </a:lnSpc>
              </a:pPr>
              <a:r>
                <a:rPr lang="en-US" sz="2228">
                  <a:solidFill>
                    <a:srgbClr val="FFFFFF"/>
                  </a:solidFill>
                  <a:latin typeface="Open Sans Extra Bold"/>
                </a:rPr>
                <a:t>Cádiz </a:t>
              </a:r>
            </a:p>
          </p:txBody>
        </p:sp>
        <p:grpSp>
          <p:nvGrpSpPr>
            <p:cNvPr id="21" name="Group 21"/>
            <p:cNvGrpSpPr>
              <a:grpSpLocks noChangeAspect="1"/>
            </p:cNvGrpSpPr>
            <p:nvPr/>
          </p:nvGrpSpPr>
          <p:grpSpPr>
            <a:xfrm>
              <a:off x="4669085" y="726531"/>
              <a:ext cx="7873135" cy="9553416"/>
              <a:chOff x="0" y="0"/>
              <a:chExt cx="8477694" cy="102870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8477694" cy="1851660"/>
              </a:xfrm>
              <a:custGeom>
                <a:avLst/>
                <a:gdLst/>
                <a:ahLst/>
                <a:cxnLst/>
                <a:rect l="l" t="t" r="r" b="b"/>
                <a:pathLst>
                  <a:path w="8477694" h="1851660">
                    <a:moveTo>
                      <a:pt x="0" y="0"/>
                    </a:moveTo>
                    <a:lnTo>
                      <a:pt x="8329561" y="0"/>
                    </a:lnTo>
                    <a:cubicBezTo>
                      <a:pt x="8368849" y="0"/>
                      <a:pt x="8406526" y="15607"/>
                      <a:pt x="8434307" y="43387"/>
                    </a:cubicBezTo>
                    <a:cubicBezTo>
                      <a:pt x="8462087" y="71167"/>
                      <a:pt x="8477694" y="108846"/>
                      <a:pt x="8477694" y="148133"/>
                    </a:cubicBezTo>
                    <a:lnTo>
                      <a:pt x="8477694" y="1703527"/>
                    </a:lnTo>
                    <a:cubicBezTo>
                      <a:pt x="8477694" y="1742815"/>
                      <a:pt x="8462087" y="1780493"/>
                      <a:pt x="8434307" y="1808273"/>
                    </a:cubicBezTo>
                    <a:cubicBezTo>
                      <a:pt x="8406526" y="1836053"/>
                      <a:pt x="8368849" y="1851660"/>
                      <a:pt x="8329561" y="1851660"/>
                    </a:cubicBezTo>
                    <a:lnTo>
                      <a:pt x="0" y="1851660"/>
                    </a:lnTo>
                    <a:close/>
                  </a:path>
                </a:pathLst>
              </a:custGeom>
              <a:solidFill>
                <a:srgbClr val="898878"/>
              </a:solidFill>
            </p:spPr>
          </p:sp>
          <p:sp>
            <p:nvSpPr>
              <p:cNvPr id="23" name="Freeform 23"/>
              <p:cNvSpPr/>
              <p:nvPr/>
            </p:nvSpPr>
            <p:spPr>
              <a:xfrm>
                <a:off x="0" y="2108835"/>
                <a:ext cx="7268972" cy="1851660"/>
              </a:xfrm>
              <a:custGeom>
                <a:avLst/>
                <a:gdLst/>
                <a:ahLst/>
                <a:cxnLst/>
                <a:rect l="l" t="t" r="r" b="b"/>
                <a:pathLst>
                  <a:path w="7268972" h="1851660">
                    <a:moveTo>
                      <a:pt x="0" y="0"/>
                    </a:moveTo>
                    <a:lnTo>
                      <a:pt x="7120839" y="0"/>
                    </a:lnTo>
                    <a:cubicBezTo>
                      <a:pt x="7160127" y="0"/>
                      <a:pt x="7197804" y="15607"/>
                      <a:pt x="7225585" y="43387"/>
                    </a:cubicBezTo>
                    <a:cubicBezTo>
                      <a:pt x="7253365" y="71167"/>
                      <a:pt x="7268972" y="108846"/>
                      <a:pt x="7268972" y="148133"/>
                    </a:cubicBezTo>
                    <a:lnTo>
                      <a:pt x="7268972" y="1703527"/>
                    </a:lnTo>
                    <a:cubicBezTo>
                      <a:pt x="7268972" y="1742814"/>
                      <a:pt x="7253365" y="1780493"/>
                      <a:pt x="7225585" y="1808273"/>
                    </a:cubicBezTo>
                    <a:cubicBezTo>
                      <a:pt x="7197804" y="1836053"/>
                      <a:pt x="7160127" y="1851660"/>
                      <a:pt x="7120839" y="1851660"/>
                    </a:cubicBezTo>
                    <a:lnTo>
                      <a:pt x="0" y="1851660"/>
                    </a:lnTo>
                    <a:close/>
                  </a:path>
                </a:pathLst>
              </a:custGeom>
              <a:solidFill>
                <a:srgbClr val="898878"/>
              </a:solidFill>
            </p:spPr>
          </p:sp>
          <p:sp>
            <p:nvSpPr>
              <p:cNvPr id="24" name="Freeform 24"/>
              <p:cNvSpPr/>
              <p:nvPr/>
            </p:nvSpPr>
            <p:spPr>
              <a:xfrm>
                <a:off x="0" y="4217670"/>
                <a:ext cx="6662039" cy="1851660"/>
              </a:xfrm>
              <a:custGeom>
                <a:avLst/>
                <a:gdLst/>
                <a:ahLst/>
                <a:cxnLst/>
                <a:rect l="l" t="t" r="r" b="b"/>
                <a:pathLst>
                  <a:path w="6662039" h="1851660">
                    <a:moveTo>
                      <a:pt x="0" y="0"/>
                    </a:moveTo>
                    <a:lnTo>
                      <a:pt x="6513906" y="0"/>
                    </a:lnTo>
                    <a:cubicBezTo>
                      <a:pt x="6553194" y="0"/>
                      <a:pt x="6590871" y="15607"/>
                      <a:pt x="6618652" y="43387"/>
                    </a:cubicBezTo>
                    <a:cubicBezTo>
                      <a:pt x="6646432" y="71167"/>
                      <a:pt x="6662039" y="108846"/>
                      <a:pt x="6662039" y="148133"/>
                    </a:cubicBezTo>
                    <a:lnTo>
                      <a:pt x="6662039" y="1703527"/>
                    </a:lnTo>
                    <a:cubicBezTo>
                      <a:pt x="6662039" y="1742814"/>
                      <a:pt x="6646432" y="1780493"/>
                      <a:pt x="6618652" y="1808273"/>
                    </a:cubicBezTo>
                    <a:cubicBezTo>
                      <a:pt x="6590871" y="1836053"/>
                      <a:pt x="6553194" y="1851660"/>
                      <a:pt x="6513906" y="1851660"/>
                    </a:cubicBezTo>
                    <a:lnTo>
                      <a:pt x="0" y="1851660"/>
                    </a:lnTo>
                    <a:close/>
                  </a:path>
                </a:pathLst>
              </a:custGeom>
              <a:solidFill>
                <a:srgbClr val="898878"/>
              </a:solidFill>
            </p:spPr>
          </p:sp>
          <p:sp>
            <p:nvSpPr>
              <p:cNvPr id="25" name="Freeform 25"/>
              <p:cNvSpPr/>
              <p:nvPr/>
            </p:nvSpPr>
            <p:spPr>
              <a:xfrm>
                <a:off x="0" y="6326505"/>
                <a:ext cx="6055106" cy="1851660"/>
              </a:xfrm>
              <a:custGeom>
                <a:avLst/>
                <a:gdLst/>
                <a:ahLst/>
                <a:cxnLst/>
                <a:rect l="l" t="t" r="r" b="b"/>
                <a:pathLst>
                  <a:path w="6055106" h="1851660">
                    <a:moveTo>
                      <a:pt x="0" y="0"/>
                    </a:moveTo>
                    <a:lnTo>
                      <a:pt x="5906973" y="0"/>
                    </a:lnTo>
                    <a:cubicBezTo>
                      <a:pt x="5946260" y="0"/>
                      <a:pt x="5983939" y="15607"/>
                      <a:pt x="6011719" y="43387"/>
                    </a:cubicBezTo>
                    <a:cubicBezTo>
                      <a:pt x="6039499" y="71167"/>
                      <a:pt x="6055106" y="108846"/>
                      <a:pt x="6055106" y="148133"/>
                    </a:cubicBezTo>
                    <a:lnTo>
                      <a:pt x="6055106" y="1703527"/>
                    </a:lnTo>
                    <a:cubicBezTo>
                      <a:pt x="6055106" y="1742815"/>
                      <a:pt x="6039499" y="1780492"/>
                      <a:pt x="6011719" y="1808273"/>
                    </a:cubicBezTo>
                    <a:cubicBezTo>
                      <a:pt x="5983939" y="1836053"/>
                      <a:pt x="5946260" y="1851660"/>
                      <a:pt x="5906973" y="1851660"/>
                    </a:cubicBezTo>
                    <a:lnTo>
                      <a:pt x="0" y="1851660"/>
                    </a:lnTo>
                    <a:close/>
                  </a:path>
                </a:pathLst>
              </a:custGeom>
              <a:solidFill>
                <a:srgbClr val="898878"/>
              </a:solidFill>
            </p:spPr>
          </p:sp>
          <p:sp>
            <p:nvSpPr>
              <p:cNvPr id="26" name="Freeform 26"/>
              <p:cNvSpPr/>
              <p:nvPr/>
            </p:nvSpPr>
            <p:spPr>
              <a:xfrm>
                <a:off x="0" y="8435340"/>
                <a:ext cx="5720778" cy="1851660"/>
              </a:xfrm>
              <a:custGeom>
                <a:avLst/>
                <a:gdLst/>
                <a:ahLst/>
                <a:cxnLst/>
                <a:rect l="l" t="t" r="r" b="b"/>
                <a:pathLst>
                  <a:path w="5720778" h="1851660">
                    <a:moveTo>
                      <a:pt x="0" y="0"/>
                    </a:moveTo>
                    <a:lnTo>
                      <a:pt x="5572646" y="0"/>
                    </a:lnTo>
                    <a:cubicBezTo>
                      <a:pt x="5611933" y="0"/>
                      <a:pt x="5649611" y="15607"/>
                      <a:pt x="5677391" y="43387"/>
                    </a:cubicBezTo>
                    <a:cubicBezTo>
                      <a:pt x="5705172" y="71168"/>
                      <a:pt x="5720778" y="108845"/>
                      <a:pt x="5720778" y="148133"/>
                    </a:cubicBezTo>
                    <a:lnTo>
                      <a:pt x="5720778" y="1703527"/>
                    </a:lnTo>
                    <a:cubicBezTo>
                      <a:pt x="5720778" y="1742815"/>
                      <a:pt x="5705172" y="1780492"/>
                      <a:pt x="5677391" y="1808273"/>
                    </a:cubicBezTo>
                    <a:cubicBezTo>
                      <a:pt x="5649611" y="1836053"/>
                      <a:pt x="5611933" y="1851660"/>
                      <a:pt x="5572646" y="1851660"/>
                    </a:cubicBezTo>
                    <a:lnTo>
                      <a:pt x="0" y="1851660"/>
                    </a:lnTo>
                    <a:close/>
                  </a:path>
                </a:pathLst>
              </a:custGeom>
              <a:solidFill>
                <a:srgbClr val="898878"/>
              </a:solidFill>
            </p:spPr>
          </p:sp>
        </p:grpSp>
      </p:grpSp>
      <p:sp>
        <p:nvSpPr>
          <p:cNvPr id="27" name="TextBox 27"/>
          <p:cNvSpPr txBox="1"/>
          <p:nvPr/>
        </p:nvSpPr>
        <p:spPr>
          <a:xfrm>
            <a:off x="11639290" y="4622089"/>
            <a:ext cx="3553902" cy="4799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96"/>
              </a:lnSpc>
            </a:pPr>
            <a:r>
              <a:rPr lang="en-US" sz="2854">
                <a:solidFill>
                  <a:srgbClr val="FFFFFF"/>
                </a:solidFill>
                <a:latin typeface="Now Bold"/>
              </a:rPr>
              <a:t>14,12 %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1639290" y="6121211"/>
            <a:ext cx="3553902" cy="4799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96"/>
              </a:lnSpc>
            </a:pPr>
            <a:r>
              <a:rPr lang="en-US" sz="2854">
                <a:solidFill>
                  <a:srgbClr val="FFFFFF"/>
                </a:solidFill>
                <a:latin typeface="Now Bold"/>
              </a:rPr>
              <a:t>12,94 %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1639290" y="7620332"/>
            <a:ext cx="3553902" cy="4799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96"/>
              </a:lnSpc>
            </a:pPr>
            <a:r>
              <a:rPr lang="en-US" sz="2854">
                <a:solidFill>
                  <a:srgbClr val="FFFFFF"/>
                </a:solidFill>
                <a:latin typeface="Now Bold"/>
              </a:rPr>
              <a:t>11,76%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1639290" y="8994514"/>
            <a:ext cx="3553902" cy="4799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96"/>
              </a:lnSpc>
            </a:pPr>
            <a:r>
              <a:rPr lang="en-US" sz="2854">
                <a:solidFill>
                  <a:srgbClr val="FFFFFF"/>
                </a:solidFill>
                <a:latin typeface="Now Bold"/>
              </a:rPr>
              <a:t>9,41 %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7865" b="786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-2065693" y="427261"/>
            <a:ext cx="17258884" cy="16759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3675"/>
              </a:lnSpc>
            </a:pPr>
            <a:r>
              <a:rPr lang="en-US" sz="9768" dirty="0">
                <a:solidFill>
                  <a:srgbClr val="FFFFFF"/>
                </a:solidFill>
                <a:latin typeface="Now Bold"/>
              </a:rPr>
              <a:t>NUESTROS DATOS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636551" y="3703168"/>
            <a:ext cx="7597153" cy="5889731"/>
            <a:chOff x="0" y="-47625"/>
            <a:chExt cx="10129537" cy="7852975"/>
          </a:xfrm>
        </p:grpSpPr>
        <p:sp>
          <p:nvSpPr>
            <p:cNvPr id="5" name="TextBox 5"/>
            <p:cNvSpPr txBox="1"/>
            <p:nvPr/>
          </p:nvSpPr>
          <p:spPr>
            <a:xfrm>
              <a:off x="4835824" y="6778314"/>
              <a:ext cx="1492642" cy="10270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126"/>
                </a:lnSpc>
              </a:pPr>
              <a:r>
                <a:rPr lang="en-US" sz="2232">
                  <a:solidFill>
                    <a:srgbClr val="FFFFFF"/>
                  </a:solidFill>
                  <a:latin typeface="Open Sans Extra Bold"/>
                </a:rPr>
                <a:t>CIUDAD</a:t>
              </a:r>
            </a:p>
            <a:p>
              <a:pPr algn="ctr">
                <a:lnSpc>
                  <a:spcPts val="3126"/>
                </a:lnSpc>
              </a:pPr>
              <a:r>
                <a:rPr lang="en-US" sz="2232">
                  <a:solidFill>
                    <a:srgbClr val="FFFFFF"/>
                  </a:solidFill>
                  <a:latin typeface="Open Sans Extra Bold"/>
                </a:rPr>
                <a:t>34.4%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8772244" y="1351875"/>
              <a:ext cx="1357293" cy="10270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126"/>
                </a:lnSpc>
              </a:pPr>
              <a:r>
                <a:rPr lang="en-US" sz="2232">
                  <a:solidFill>
                    <a:srgbClr val="FFFFFF"/>
                  </a:solidFill>
                  <a:latin typeface="Open Sans Extra Bold"/>
                </a:rPr>
                <a:t>PLAYA </a:t>
              </a:r>
            </a:p>
            <a:p>
              <a:pPr algn="ctr">
                <a:lnSpc>
                  <a:spcPts val="3126"/>
                </a:lnSpc>
              </a:pPr>
              <a:r>
                <a:rPr lang="en-US" sz="2232">
                  <a:solidFill>
                    <a:srgbClr val="FFFFFF"/>
                  </a:solidFill>
                  <a:latin typeface="Open Sans Extra Bold"/>
                </a:rPr>
                <a:t>33.1%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2862662"/>
              <a:ext cx="2269653" cy="102617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126"/>
                </a:lnSpc>
              </a:pPr>
              <a:r>
                <a:rPr lang="en-US" sz="2232" dirty="0">
                  <a:solidFill>
                    <a:srgbClr val="FFFFFF"/>
                  </a:solidFill>
                  <a:latin typeface="Open Sans Extra Bold"/>
                </a:rPr>
                <a:t>MONTAÑA</a:t>
              </a:r>
            </a:p>
            <a:p>
              <a:pPr algn="ctr">
                <a:lnSpc>
                  <a:spcPts val="3126"/>
                </a:lnSpc>
              </a:pPr>
              <a:r>
                <a:rPr lang="en-US" sz="2232" dirty="0">
                  <a:solidFill>
                    <a:srgbClr val="FFFFFF"/>
                  </a:solidFill>
                  <a:latin typeface="Open Sans Extra Bold"/>
                </a:rPr>
                <a:t>17.6%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3330704" y="-47625"/>
              <a:ext cx="1660196" cy="102617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126"/>
                </a:lnSpc>
              </a:pPr>
              <a:r>
                <a:rPr lang="en-US" sz="2232" dirty="0">
                  <a:solidFill>
                    <a:srgbClr val="FFFFFF"/>
                  </a:solidFill>
                  <a:latin typeface="Open Sans Extra Bold"/>
                </a:rPr>
                <a:t>CAMPO</a:t>
              </a:r>
            </a:p>
            <a:p>
              <a:pPr algn="ctr">
                <a:lnSpc>
                  <a:spcPts val="3126"/>
                </a:lnSpc>
              </a:pPr>
              <a:r>
                <a:rPr lang="en-US" sz="2232" dirty="0">
                  <a:solidFill>
                    <a:srgbClr val="FFFFFF"/>
                  </a:solidFill>
                  <a:latin typeface="Open Sans Extra Bold"/>
                </a:rPr>
                <a:t>14.8%</a:t>
              </a:r>
            </a:p>
          </p:txBody>
        </p:sp>
        <p:grpSp>
          <p:nvGrpSpPr>
            <p:cNvPr id="9" name="Group 9"/>
            <p:cNvGrpSpPr>
              <a:grpSpLocks noChangeAspect="1"/>
            </p:cNvGrpSpPr>
            <p:nvPr/>
          </p:nvGrpSpPr>
          <p:grpSpPr>
            <a:xfrm>
              <a:off x="2850390" y="900269"/>
              <a:ext cx="5622218" cy="5622218"/>
              <a:chOff x="0" y="0"/>
              <a:chExt cx="2540000" cy="25400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1270000" y="0"/>
                <a:ext cx="1335124" cy="1945704"/>
              </a:xfrm>
              <a:custGeom>
                <a:avLst/>
                <a:gdLst/>
                <a:ahLst/>
                <a:cxnLst/>
                <a:rect l="l" t="t" r="r" b="b"/>
                <a:pathLst>
                  <a:path w="1335124" h="1945704">
                    <a:moveTo>
                      <a:pt x="0" y="0"/>
                    </a:moveTo>
                    <a:cubicBezTo>
                      <a:pt x="462228" y="0"/>
                      <a:pt x="887956" y="251134"/>
                      <a:pt x="1111540" y="655689"/>
                    </a:cubicBezTo>
                    <a:cubicBezTo>
                      <a:pt x="1335124" y="1060244"/>
                      <a:pt x="1321254" y="1554330"/>
                      <a:pt x="1075325" y="1945704"/>
                    </a:cubicBezTo>
                    <a:lnTo>
                      <a:pt x="0" y="1270000"/>
                    </a:lnTo>
                    <a:close/>
                  </a:path>
                </a:pathLst>
              </a:custGeom>
              <a:solidFill>
                <a:srgbClr val="A6A6A6"/>
              </a:solidFill>
            </p:spPr>
          </p:sp>
          <p:sp>
            <p:nvSpPr>
              <p:cNvPr id="11" name="Freeform 11"/>
              <p:cNvSpPr/>
              <p:nvPr/>
            </p:nvSpPr>
            <p:spPr>
              <a:xfrm>
                <a:off x="108825" y="1270000"/>
                <a:ext cx="2268927" cy="1291196"/>
              </a:xfrm>
              <a:custGeom>
                <a:avLst/>
                <a:gdLst/>
                <a:ahLst/>
                <a:cxnLst/>
                <a:rect l="l" t="t" r="r" b="b"/>
                <a:pathLst>
                  <a:path w="2268927" h="1291196">
                    <a:moveTo>
                      <a:pt x="2268928" y="621115"/>
                    </a:moveTo>
                    <a:cubicBezTo>
                      <a:pt x="2033747" y="1040558"/>
                      <a:pt x="1581835" y="1291196"/>
                      <a:pt x="1101490" y="1268597"/>
                    </a:cubicBezTo>
                    <a:cubicBezTo>
                      <a:pt x="621145" y="1245998"/>
                      <a:pt x="194762" y="954038"/>
                      <a:pt x="0" y="514367"/>
                    </a:cubicBezTo>
                    <a:lnTo>
                      <a:pt x="1161175" y="0"/>
                    </a:lnTo>
                    <a:close/>
                  </a:path>
                </a:pathLst>
              </a:custGeom>
              <a:solidFill>
                <a:srgbClr val="7F7F7F"/>
              </a:solidFill>
            </p:spPr>
          </p:sp>
          <p:sp>
            <p:nvSpPr>
              <p:cNvPr id="12" name="Freeform 12"/>
              <p:cNvSpPr/>
              <p:nvPr/>
            </p:nvSpPr>
            <p:spPr>
              <a:xfrm>
                <a:off x="-90876" y="461643"/>
                <a:ext cx="1360876" cy="1380116"/>
              </a:xfrm>
              <a:custGeom>
                <a:avLst/>
                <a:gdLst/>
                <a:ahLst/>
                <a:cxnLst/>
                <a:rect l="l" t="t" r="r" b="b"/>
                <a:pathLst>
                  <a:path w="1360876" h="1380116">
                    <a:moveTo>
                      <a:pt x="226860" y="1380116"/>
                    </a:moveTo>
                    <a:cubicBezTo>
                      <a:pt x="0" y="930166"/>
                      <a:pt x="60620" y="388650"/>
                      <a:pt x="381356" y="0"/>
                    </a:cubicBezTo>
                    <a:lnTo>
                      <a:pt x="1360876" y="808357"/>
                    </a:lnTo>
                    <a:close/>
                  </a:path>
                </a:pathLst>
              </a:custGeom>
              <a:solidFill>
                <a:srgbClr val="5A5A5A"/>
              </a:solidFill>
            </p:spPr>
          </p:sp>
          <p:sp>
            <p:nvSpPr>
              <p:cNvPr id="13" name="Freeform 13"/>
              <p:cNvSpPr/>
              <p:nvPr/>
            </p:nvSpPr>
            <p:spPr>
              <a:xfrm>
                <a:off x="251304" y="0"/>
                <a:ext cx="1018696" cy="1270000"/>
              </a:xfrm>
              <a:custGeom>
                <a:avLst/>
                <a:gdLst/>
                <a:ahLst/>
                <a:cxnLst/>
                <a:rect l="l" t="t" r="r" b="b"/>
                <a:pathLst>
                  <a:path w="1018696" h="1270000">
                    <a:moveTo>
                      <a:pt x="0" y="511609"/>
                    </a:moveTo>
                    <a:cubicBezTo>
                      <a:pt x="239629" y="189730"/>
                      <a:pt x="617286" y="40"/>
                      <a:pt x="1018569" y="0"/>
                    </a:cubicBezTo>
                    <a:lnTo>
                      <a:pt x="1018696" y="1270000"/>
                    </a:lnTo>
                    <a:close/>
                  </a:path>
                </a:pathLst>
              </a:custGeom>
              <a:solidFill>
                <a:srgbClr val="373737"/>
              </a:solidFill>
            </p:spPr>
          </p:sp>
        </p:grpSp>
      </p:grpSp>
      <p:sp>
        <p:nvSpPr>
          <p:cNvPr id="14" name="TextBox 14"/>
          <p:cNvSpPr txBox="1"/>
          <p:nvPr/>
        </p:nvSpPr>
        <p:spPr>
          <a:xfrm>
            <a:off x="1093323" y="2750903"/>
            <a:ext cx="7207205" cy="5638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19"/>
              </a:lnSpc>
            </a:pPr>
            <a:r>
              <a:rPr lang="en-US" sz="3299">
                <a:solidFill>
                  <a:srgbClr val="FFFFFF"/>
                </a:solidFill>
                <a:latin typeface="Now Bold"/>
              </a:rPr>
              <a:t>TOTAL DE VISITAS POR ENTORNO 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052095" y="2750903"/>
            <a:ext cx="7207205" cy="5638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19"/>
              </a:lnSpc>
            </a:pPr>
            <a:r>
              <a:rPr lang="en-US" sz="3299">
                <a:solidFill>
                  <a:srgbClr val="FFFFFF"/>
                </a:solidFill>
                <a:latin typeface="Now Bold"/>
              </a:rPr>
              <a:t>TOTAL DE VISITAS POR ACTIVIDAD 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9925474" y="3810272"/>
            <a:ext cx="8008786" cy="5372667"/>
            <a:chOff x="0" y="-47625"/>
            <a:chExt cx="10678382" cy="7163556"/>
          </a:xfrm>
        </p:grpSpPr>
        <p:sp>
          <p:nvSpPr>
            <p:cNvPr id="17" name="TextBox 17"/>
            <p:cNvSpPr txBox="1"/>
            <p:nvPr/>
          </p:nvSpPr>
          <p:spPr>
            <a:xfrm>
              <a:off x="7134157" y="6088895"/>
              <a:ext cx="1791540" cy="10270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126"/>
                </a:lnSpc>
              </a:pPr>
              <a:r>
                <a:rPr lang="en-US" sz="2232">
                  <a:solidFill>
                    <a:srgbClr val="FFFFFF"/>
                  </a:solidFill>
                  <a:latin typeface="Open Sans Extra Bold"/>
                </a:rPr>
                <a:t>CULTURA</a:t>
              </a:r>
            </a:p>
            <a:p>
              <a:pPr algn="ctr">
                <a:lnSpc>
                  <a:spcPts val="3126"/>
                </a:lnSpc>
              </a:pPr>
              <a:r>
                <a:rPr lang="en-US" sz="2232">
                  <a:solidFill>
                    <a:srgbClr val="FFFFFF"/>
                  </a:solidFill>
                  <a:latin typeface="Open Sans Extra Bold"/>
                </a:rPr>
                <a:t>29.6%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7356675" y="882195"/>
              <a:ext cx="3321707" cy="10270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126"/>
                </a:lnSpc>
              </a:pPr>
              <a:r>
                <a:rPr lang="en-US" sz="2232" dirty="0">
                  <a:solidFill>
                    <a:srgbClr val="FFFFFF"/>
                  </a:solidFill>
                  <a:latin typeface="Open Sans Extra Bold"/>
                </a:rPr>
                <a:t>OCIO NOCTURNO</a:t>
              </a:r>
            </a:p>
            <a:p>
              <a:pPr algn="ctr">
                <a:lnSpc>
                  <a:spcPts val="3126"/>
                </a:lnSpc>
              </a:pPr>
              <a:r>
                <a:rPr lang="en-US" sz="2232" dirty="0">
                  <a:solidFill>
                    <a:srgbClr val="FFFFFF"/>
                  </a:solidFill>
                  <a:latin typeface="Open Sans Extra Bold"/>
                </a:rPr>
                <a:t>26.8%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4299697"/>
              <a:ext cx="1955846" cy="10270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126"/>
                </a:lnSpc>
              </a:pPr>
              <a:r>
                <a:rPr lang="en-US" sz="2232">
                  <a:solidFill>
                    <a:srgbClr val="FFFFFF"/>
                  </a:solidFill>
                  <a:latin typeface="Open Sans Extra Bold"/>
                </a:rPr>
                <a:t>FAMILIAR </a:t>
              </a:r>
            </a:p>
            <a:p>
              <a:pPr algn="ctr">
                <a:lnSpc>
                  <a:spcPts val="3126"/>
                </a:lnSpc>
              </a:pPr>
              <a:r>
                <a:rPr lang="en-US" sz="2232">
                  <a:solidFill>
                    <a:srgbClr val="FFFFFF"/>
                  </a:solidFill>
                  <a:latin typeface="Open Sans Extra Bold"/>
                </a:rPr>
                <a:t>25.4%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410441" y="-47625"/>
              <a:ext cx="2941361" cy="10270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126"/>
                </a:lnSpc>
              </a:pPr>
              <a:r>
                <a:rPr lang="en-US" sz="2232">
                  <a:solidFill>
                    <a:srgbClr val="FFFFFF"/>
                  </a:solidFill>
                  <a:latin typeface="Open Sans Extra Bold"/>
                </a:rPr>
                <a:t>GASTRONOMIA</a:t>
              </a:r>
            </a:p>
            <a:p>
              <a:pPr algn="ctr">
                <a:lnSpc>
                  <a:spcPts val="3126"/>
                </a:lnSpc>
              </a:pPr>
              <a:r>
                <a:rPr lang="en-US" sz="2232">
                  <a:solidFill>
                    <a:srgbClr val="FFFFFF"/>
                  </a:solidFill>
                  <a:latin typeface="Open Sans Extra Bold"/>
                </a:rPr>
                <a:t>18.3%</a:t>
              </a:r>
            </a:p>
          </p:txBody>
        </p:sp>
        <p:grpSp>
          <p:nvGrpSpPr>
            <p:cNvPr id="21" name="Group 21"/>
            <p:cNvGrpSpPr>
              <a:grpSpLocks noChangeAspect="1"/>
            </p:cNvGrpSpPr>
            <p:nvPr/>
          </p:nvGrpSpPr>
          <p:grpSpPr>
            <a:xfrm>
              <a:off x="2499289" y="705302"/>
              <a:ext cx="5622218" cy="5622218"/>
              <a:chOff x="0" y="0"/>
              <a:chExt cx="2540000" cy="25400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1270000" y="0"/>
                <a:ext cx="1313356" cy="1474108"/>
              </a:xfrm>
              <a:custGeom>
                <a:avLst/>
                <a:gdLst/>
                <a:ahLst/>
                <a:cxnLst/>
                <a:rect l="l" t="t" r="r" b="b"/>
                <a:pathLst>
                  <a:path w="1313356" h="1474108">
                    <a:moveTo>
                      <a:pt x="0" y="0"/>
                    </a:moveTo>
                    <a:cubicBezTo>
                      <a:pt x="372491" y="0"/>
                      <a:pt x="726202" y="163528"/>
                      <a:pt x="967501" y="447296"/>
                    </a:cubicBezTo>
                    <a:cubicBezTo>
                      <a:pt x="1208800" y="731064"/>
                      <a:pt x="1313356" y="1106459"/>
                      <a:pt x="1253491" y="1474108"/>
                    </a:cubicBezTo>
                    <a:lnTo>
                      <a:pt x="0" y="1270000"/>
                    </a:lnTo>
                    <a:close/>
                  </a:path>
                </a:pathLst>
              </a:custGeom>
              <a:solidFill>
                <a:srgbClr val="A6A6A6"/>
              </a:solidFill>
            </p:spPr>
          </p:sp>
          <p:sp>
            <p:nvSpPr>
              <p:cNvPr id="23" name="Freeform 23"/>
              <p:cNvSpPr/>
              <p:nvPr/>
            </p:nvSpPr>
            <p:spPr>
              <a:xfrm>
                <a:off x="719214" y="1270000"/>
                <a:ext cx="1812912" cy="1322894"/>
              </a:xfrm>
              <a:custGeom>
                <a:avLst/>
                <a:gdLst/>
                <a:ahLst/>
                <a:cxnLst/>
                <a:rect l="l" t="t" r="r" b="b"/>
                <a:pathLst>
                  <a:path w="1812912" h="1322894">
                    <a:moveTo>
                      <a:pt x="1812912" y="141205"/>
                    </a:moveTo>
                    <a:cubicBezTo>
                      <a:pt x="1767138" y="550340"/>
                      <a:pt x="1525884" y="911905"/>
                      <a:pt x="1165665" y="1111227"/>
                    </a:cubicBezTo>
                    <a:cubicBezTo>
                      <a:pt x="805445" y="1310548"/>
                      <a:pt x="370956" y="1322894"/>
                      <a:pt x="0" y="1144349"/>
                    </a:cubicBezTo>
                    <a:lnTo>
                      <a:pt x="550786" y="0"/>
                    </a:lnTo>
                    <a:close/>
                  </a:path>
                </a:pathLst>
              </a:custGeom>
              <a:solidFill>
                <a:srgbClr val="7F7F7F"/>
              </a:solidFill>
            </p:spPr>
          </p:sp>
          <p:sp>
            <p:nvSpPr>
              <p:cNvPr id="24" name="Freeform 24"/>
              <p:cNvSpPr/>
              <p:nvPr/>
            </p:nvSpPr>
            <p:spPr>
              <a:xfrm>
                <a:off x="-44054" y="692433"/>
                <a:ext cx="1314054" cy="1748014"/>
              </a:xfrm>
              <a:custGeom>
                <a:avLst/>
                <a:gdLst/>
                <a:ahLst/>
                <a:cxnLst/>
                <a:rect l="l" t="t" r="r" b="b"/>
                <a:pathLst>
                  <a:path w="1314054" h="1748014">
                    <a:moveTo>
                      <a:pt x="821150" y="1748014"/>
                    </a:moveTo>
                    <a:cubicBezTo>
                      <a:pt x="495787" y="1610996"/>
                      <a:pt x="242141" y="1344729"/>
                      <a:pt x="121070" y="1013101"/>
                    </a:cubicBezTo>
                    <a:cubicBezTo>
                      <a:pt x="0" y="681474"/>
                      <a:pt x="22432" y="314416"/>
                      <a:pt x="182985" y="0"/>
                    </a:cubicBezTo>
                    <a:lnTo>
                      <a:pt x="1314054" y="577567"/>
                    </a:lnTo>
                    <a:close/>
                  </a:path>
                </a:pathLst>
              </a:custGeom>
              <a:solidFill>
                <a:srgbClr val="5A5A5A"/>
              </a:solidFill>
            </p:spPr>
          </p:sp>
          <p:sp>
            <p:nvSpPr>
              <p:cNvPr id="25" name="Freeform 25"/>
              <p:cNvSpPr/>
              <p:nvPr/>
            </p:nvSpPr>
            <p:spPr>
              <a:xfrm>
                <a:off x="111479" y="0"/>
                <a:ext cx="1158521" cy="1270000"/>
              </a:xfrm>
              <a:custGeom>
                <a:avLst/>
                <a:gdLst/>
                <a:ahLst/>
                <a:cxnLst/>
                <a:rect l="l" t="t" r="r" b="b"/>
                <a:pathLst>
                  <a:path w="1158521" h="1270000">
                    <a:moveTo>
                      <a:pt x="0" y="749685"/>
                    </a:moveTo>
                    <a:cubicBezTo>
                      <a:pt x="204868" y="293529"/>
                      <a:pt x="658345" y="50"/>
                      <a:pt x="1158394" y="0"/>
                    </a:cubicBezTo>
                    <a:lnTo>
                      <a:pt x="1158521" y="1270000"/>
                    </a:lnTo>
                    <a:close/>
                  </a:path>
                </a:pathLst>
              </a:custGeom>
              <a:solidFill>
                <a:srgbClr val="373737"/>
              </a:solidFill>
            </p:spPr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7865" b="786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-2065693" y="427261"/>
            <a:ext cx="17258884" cy="16759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3675"/>
              </a:lnSpc>
            </a:pPr>
            <a:r>
              <a:rPr lang="en-US" sz="9768">
                <a:solidFill>
                  <a:srgbClr val="FFFFFF"/>
                </a:solidFill>
                <a:latin typeface="Now Bold"/>
              </a:rPr>
              <a:t>NUESTROS DATOS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1443847" y="3122968"/>
            <a:ext cx="3553902" cy="4799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96"/>
              </a:lnSpc>
            </a:pPr>
            <a:r>
              <a:rPr lang="en-US" sz="2854">
                <a:solidFill>
                  <a:srgbClr val="FFFFFF"/>
                </a:solidFill>
                <a:latin typeface="Now Bold"/>
              </a:rPr>
              <a:t>15,56 %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2297119" y="2374263"/>
            <a:ext cx="10923679" cy="8184093"/>
            <a:chOff x="0" y="0"/>
            <a:chExt cx="14564905" cy="10912124"/>
          </a:xfrm>
        </p:grpSpPr>
        <p:sp>
          <p:nvSpPr>
            <p:cNvPr id="6" name="TextBox 6"/>
            <p:cNvSpPr txBox="1"/>
            <p:nvPr/>
          </p:nvSpPr>
          <p:spPr>
            <a:xfrm>
              <a:off x="5168594" y="-47625"/>
              <a:ext cx="8213100" cy="4910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120"/>
                </a:lnSpc>
              </a:pPr>
              <a:r>
                <a:rPr lang="en-US" sz="2228">
                  <a:solidFill>
                    <a:srgbClr val="FFFFFF"/>
                  </a:solidFill>
                  <a:latin typeface="Open Sans Extra Bold"/>
                </a:rPr>
                <a:t>DESTINOS RECOMENDADOS POR CHATGPT3</a:t>
              </a:r>
            </a:p>
          </p:txBody>
        </p:sp>
        <p:grpSp>
          <p:nvGrpSpPr>
            <p:cNvPr id="7" name="Group 7"/>
            <p:cNvGrpSpPr>
              <a:grpSpLocks noChangeAspect="1"/>
            </p:cNvGrpSpPr>
            <p:nvPr/>
          </p:nvGrpSpPr>
          <p:grpSpPr>
            <a:xfrm>
              <a:off x="4885529" y="150968"/>
              <a:ext cx="141532" cy="141532"/>
              <a:chOff x="340618" y="-619760"/>
              <a:chExt cx="152400" cy="1524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340618" y="-619760"/>
                <a:ext cx="152400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152400" h="152400">
                    <a:moveTo>
                      <a:pt x="152400" y="139700"/>
                    </a:moveTo>
                    <a:lnTo>
                      <a:pt x="152400" y="12700"/>
                    </a:lnTo>
                    <a:cubicBezTo>
                      <a:pt x="152400" y="5686"/>
                      <a:pt x="146714" y="0"/>
                      <a:pt x="139700" y="0"/>
                    </a:cubicBezTo>
                    <a:lnTo>
                      <a:pt x="12700" y="0"/>
                    </a:lnTo>
                    <a:cubicBezTo>
                      <a:pt x="5686" y="0"/>
                      <a:pt x="0" y="5686"/>
                      <a:pt x="0" y="12700"/>
                    </a:cubicBezTo>
                    <a:lnTo>
                      <a:pt x="0" y="139700"/>
                    </a:lnTo>
                    <a:cubicBezTo>
                      <a:pt x="0" y="146714"/>
                      <a:pt x="5686" y="152400"/>
                      <a:pt x="12700" y="152400"/>
                    </a:cubicBezTo>
                    <a:lnTo>
                      <a:pt x="139700" y="152400"/>
                    </a:lnTo>
                    <a:cubicBezTo>
                      <a:pt x="146714" y="152400"/>
                      <a:pt x="152400" y="146714"/>
                      <a:pt x="152400" y="139700"/>
                    </a:cubicBezTo>
                    <a:close/>
                  </a:path>
                </a:pathLst>
              </a:custGeom>
              <a:solidFill>
                <a:srgbClr val="898878"/>
              </a:solidFill>
            </p:spPr>
          </p:sp>
        </p:grpSp>
        <p:grpSp>
          <p:nvGrpSpPr>
            <p:cNvPr id="9" name="Group 9"/>
            <p:cNvGrpSpPr>
              <a:grpSpLocks noChangeAspect="1"/>
            </p:cNvGrpSpPr>
            <p:nvPr/>
          </p:nvGrpSpPr>
          <p:grpSpPr>
            <a:xfrm>
              <a:off x="4569201" y="726531"/>
              <a:ext cx="9553416" cy="9553416"/>
              <a:chOff x="0" y="0"/>
              <a:chExt cx="10287000" cy="102870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-6350" y="0"/>
                <a:ext cx="10299700" cy="10287000"/>
              </a:xfrm>
              <a:custGeom>
                <a:avLst/>
                <a:gdLst/>
                <a:ahLst/>
                <a:cxnLst/>
                <a:rect l="l" t="t" r="r" b="b"/>
                <a:pathLst>
                  <a:path w="10299700" h="10287000">
                    <a:moveTo>
                      <a:pt x="0" y="0"/>
                    </a:moveTo>
                    <a:lnTo>
                      <a:pt x="12700" y="0"/>
                    </a:lnTo>
                    <a:lnTo>
                      <a:pt x="12700" y="10287000"/>
                    </a:lnTo>
                    <a:lnTo>
                      <a:pt x="0" y="10287000"/>
                    </a:lnTo>
                    <a:close/>
                    <a:moveTo>
                      <a:pt x="2571750" y="0"/>
                    </a:moveTo>
                    <a:lnTo>
                      <a:pt x="2584450" y="0"/>
                    </a:lnTo>
                    <a:lnTo>
                      <a:pt x="2584450" y="10287000"/>
                    </a:lnTo>
                    <a:lnTo>
                      <a:pt x="2571750" y="10287000"/>
                    </a:lnTo>
                    <a:close/>
                    <a:moveTo>
                      <a:pt x="5143500" y="0"/>
                    </a:moveTo>
                    <a:lnTo>
                      <a:pt x="5156200" y="0"/>
                    </a:lnTo>
                    <a:lnTo>
                      <a:pt x="5156200" y="10287000"/>
                    </a:lnTo>
                    <a:lnTo>
                      <a:pt x="5143500" y="10287000"/>
                    </a:lnTo>
                    <a:close/>
                    <a:moveTo>
                      <a:pt x="7715250" y="0"/>
                    </a:moveTo>
                    <a:lnTo>
                      <a:pt x="7727950" y="0"/>
                    </a:lnTo>
                    <a:lnTo>
                      <a:pt x="7727950" y="10287000"/>
                    </a:lnTo>
                    <a:lnTo>
                      <a:pt x="7715250" y="10287000"/>
                    </a:lnTo>
                    <a:close/>
                    <a:moveTo>
                      <a:pt x="10287000" y="0"/>
                    </a:moveTo>
                    <a:lnTo>
                      <a:pt x="10299700" y="0"/>
                    </a:lnTo>
                    <a:lnTo>
                      <a:pt x="10299700" y="10287000"/>
                    </a:lnTo>
                    <a:lnTo>
                      <a:pt x="10287000" y="10287000"/>
                    </a:lnTo>
                    <a:close/>
                  </a:path>
                </a:pathLst>
              </a:custGeom>
              <a:solidFill>
                <a:srgbClr val="FFFFFF">
                  <a:alpha val="24706"/>
                </a:srgbClr>
              </a:solidFill>
            </p:spPr>
          </p:sp>
        </p:grpSp>
        <p:sp>
          <p:nvSpPr>
            <p:cNvPr id="11" name="TextBox 11"/>
            <p:cNvSpPr txBox="1"/>
            <p:nvPr/>
          </p:nvSpPr>
          <p:spPr>
            <a:xfrm>
              <a:off x="4458629" y="10421032"/>
              <a:ext cx="221144" cy="4910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120"/>
                </a:lnSpc>
              </a:pPr>
              <a:r>
                <a:rPr lang="en-US" sz="2228">
                  <a:solidFill>
                    <a:srgbClr val="FFFFFF"/>
                  </a:solidFill>
                  <a:latin typeface="Open Sans Extra Bold"/>
                </a:rPr>
                <a:t>0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6625840" y="10421032"/>
              <a:ext cx="663432" cy="4910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120"/>
                </a:lnSpc>
              </a:pPr>
              <a:r>
                <a:rPr lang="en-US" sz="2228">
                  <a:solidFill>
                    <a:srgbClr val="FFFFFF"/>
                  </a:solidFill>
                  <a:latin typeface="Open Sans Extra Bold"/>
                </a:rPr>
                <a:t>500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8903622" y="10421032"/>
              <a:ext cx="884576" cy="4910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120"/>
                </a:lnSpc>
              </a:pPr>
              <a:r>
                <a:rPr lang="en-US" sz="2228">
                  <a:solidFill>
                    <a:srgbClr val="FFFFFF"/>
                  </a:solidFill>
                  <a:latin typeface="Open Sans Extra Bold"/>
                </a:rPr>
                <a:t>1000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11291976" y="10421032"/>
              <a:ext cx="884576" cy="4910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120"/>
                </a:lnSpc>
              </a:pPr>
              <a:r>
                <a:rPr lang="en-US" sz="2228">
                  <a:solidFill>
                    <a:srgbClr val="FFFFFF"/>
                  </a:solidFill>
                  <a:latin typeface="Open Sans Extra Bold"/>
                </a:rPr>
                <a:t>1500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13680330" y="10421032"/>
              <a:ext cx="884576" cy="4910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120"/>
                </a:lnSpc>
              </a:pPr>
              <a:r>
                <a:rPr lang="en-US" sz="2228">
                  <a:solidFill>
                    <a:srgbClr val="FFFFFF"/>
                  </a:solidFill>
                  <a:latin typeface="Open Sans Extra Bold"/>
                </a:rPr>
                <a:t>2000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2277782" y="1316980"/>
              <a:ext cx="2102710" cy="4910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120"/>
                </a:lnSpc>
              </a:pPr>
              <a:r>
                <a:rPr lang="en-US" sz="2228">
                  <a:solidFill>
                    <a:srgbClr val="FFFFFF"/>
                  </a:solidFill>
                  <a:latin typeface="Open Sans Extra Bold"/>
                </a:rPr>
                <a:t>Tarragona 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3275431"/>
              <a:ext cx="4380492" cy="4910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120"/>
                </a:lnSpc>
              </a:pPr>
              <a:r>
                <a:rPr lang="en-US" sz="2228">
                  <a:solidFill>
                    <a:srgbClr val="FFFFFF"/>
                  </a:solidFill>
                  <a:latin typeface="Open Sans Extra Bold"/>
                </a:rPr>
                <a:t>Sierra de Guadarrama 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2998895" y="5233881"/>
              <a:ext cx="1381596" cy="4910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120"/>
                </a:lnSpc>
              </a:pPr>
              <a:r>
                <a:rPr lang="en-US" sz="2228">
                  <a:solidFill>
                    <a:srgbClr val="FFFFFF"/>
                  </a:solidFill>
                  <a:latin typeface="Open Sans Extra Bold"/>
                </a:rPr>
                <a:t>Sevilla 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1564040" y="7192331"/>
              <a:ext cx="2816452" cy="4910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120"/>
                </a:lnSpc>
              </a:pPr>
              <a:r>
                <a:rPr lang="en-US" sz="2228">
                  <a:solidFill>
                    <a:srgbClr val="FFFFFF"/>
                  </a:solidFill>
                  <a:latin typeface="Open Sans Extra Bold"/>
                </a:rPr>
                <a:t>San Sebastián 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2615948" y="9150782"/>
              <a:ext cx="1764544" cy="4910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120"/>
                </a:lnSpc>
              </a:pPr>
              <a:r>
                <a:rPr lang="en-US" sz="2228">
                  <a:solidFill>
                    <a:srgbClr val="FFFFFF"/>
                  </a:solidFill>
                  <a:latin typeface="Open Sans Extra Bold"/>
                </a:rPr>
                <a:t>Valencia </a:t>
              </a:r>
            </a:p>
          </p:txBody>
        </p:sp>
        <p:grpSp>
          <p:nvGrpSpPr>
            <p:cNvPr id="21" name="Group 21"/>
            <p:cNvGrpSpPr>
              <a:grpSpLocks noChangeAspect="1"/>
            </p:cNvGrpSpPr>
            <p:nvPr/>
          </p:nvGrpSpPr>
          <p:grpSpPr>
            <a:xfrm>
              <a:off x="4569201" y="726531"/>
              <a:ext cx="7438455" cy="9553416"/>
              <a:chOff x="0" y="0"/>
              <a:chExt cx="8009636" cy="102870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8009636" cy="1851660"/>
              </a:xfrm>
              <a:custGeom>
                <a:avLst/>
                <a:gdLst/>
                <a:ahLst/>
                <a:cxnLst/>
                <a:rect l="l" t="t" r="r" b="b"/>
                <a:pathLst>
                  <a:path w="8009636" h="1851660">
                    <a:moveTo>
                      <a:pt x="0" y="0"/>
                    </a:moveTo>
                    <a:lnTo>
                      <a:pt x="7861503" y="0"/>
                    </a:lnTo>
                    <a:cubicBezTo>
                      <a:pt x="7900791" y="0"/>
                      <a:pt x="7938468" y="15607"/>
                      <a:pt x="7966249" y="43387"/>
                    </a:cubicBezTo>
                    <a:cubicBezTo>
                      <a:pt x="7994029" y="71167"/>
                      <a:pt x="8009636" y="108846"/>
                      <a:pt x="8009636" y="148133"/>
                    </a:cubicBezTo>
                    <a:lnTo>
                      <a:pt x="8009636" y="1703527"/>
                    </a:lnTo>
                    <a:cubicBezTo>
                      <a:pt x="8009636" y="1742815"/>
                      <a:pt x="7994029" y="1780493"/>
                      <a:pt x="7966249" y="1808273"/>
                    </a:cubicBezTo>
                    <a:cubicBezTo>
                      <a:pt x="7938468" y="1836053"/>
                      <a:pt x="7900791" y="1851660"/>
                      <a:pt x="7861503" y="1851660"/>
                    </a:cubicBezTo>
                    <a:lnTo>
                      <a:pt x="0" y="1851660"/>
                    </a:lnTo>
                    <a:close/>
                  </a:path>
                </a:pathLst>
              </a:custGeom>
              <a:solidFill>
                <a:srgbClr val="898878"/>
              </a:solidFill>
            </p:spPr>
          </p:sp>
          <p:sp>
            <p:nvSpPr>
              <p:cNvPr id="23" name="Freeform 23"/>
              <p:cNvSpPr/>
              <p:nvPr/>
            </p:nvSpPr>
            <p:spPr>
              <a:xfrm>
                <a:off x="0" y="2108835"/>
                <a:ext cx="6862635" cy="1851660"/>
              </a:xfrm>
              <a:custGeom>
                <a:avLst/>
                <a:gdLst/>
                <a:ahLst/>
                <a:cxnLst/>
                <a:rect l="l" t="t" r="r" b="b"/>
                <a:pathLst>
                  <a:path w="6862635" h="1851660">
                    <a:moveTo>
                      <a:pt x="0" y="0"/>
                    </a:moveTo>
                    <a:lnTo>
                      <a:pt x="6714503" y="0"/>
                    </a:lnTo>
                    <a:cubicBezTo>
                      <a:pt x="6753790" y="0"/>
                      <a:pt x="6791468" y="15607"/>
                      <a:pt x="6819248" y="43387"/>
                    </a:cubicBezTo>
                    <a:cubicBezTo>
                      <a:pt x="6847029" y="71167"/>
                      <a:pt x="6862635" y="108846"/>
                      <a:pt x="6862635" y="148133"/>
                    </a:cubicBezTo>
                    <a:lnTo>
                      <a:pt x="6862635" y="1703527"/>
                    </a:lnTo>
                    <a:cubicBezTo>
                      <a:pt x="6862635" y="1742814"/>
                      <a:pt x="6847029" y="1780493"/>
                      <a:pt x="6819248" y="1808273"/>
                    </a:cubicBezTo>
                    <a:cubicBezTo>
                      <a:pt x="6791468" y="1836053"/>
                      <a:pt x="6753790" y="1851660"/>
                      <a:pt x="6714503" y="1851660"/>
                    </a:cubicBezTo>
                    <a:lnTo>
                      <a:pt x="0" y="1851660"/>
                    </a:lnTo>
                    <a:close/>
                  </a:path>
                </a:pathLst>
              </a:custGeom>
              <a:solidFill>
                <a:srgbClr val="898878"/>
              </a:solidFill>
            </p:spPr>
          </p:sp>
          <p:sp>
            <p:nvSpPr>
              <p:cNvPr id="24" name="Freeform 24"/>
              <p:cNvSpPr/>
              <p:nvPr/>
            </p:nvSpPr>
            <p:spPr>
              <a:xfrm>
                <a:off x="0" y="4217670"/>
                <a:ext cx="6862635" cy="1851660"/>
              </a:xfrm>
              <a:custGeom>
                <a:avLst/>
                <a:gdLst/>
                <a:ahLst/>
                <a:cxnLst/>
                <a:rect l="l" t="t" r="r" b="b"/>
                <a:pathLst>
                  <a:path w="6862635" h="1851660">
                    <a:moveTo>
                      <a:pt x="0" y="0"/>
                    </a:moveTo>
                    <a:lnTo>
                      <a:pt x="6714503" y="0"/>
                    </a:lnTo>
                    <a:cubicBezTo>
                      <a:pt x="6753790" y="0"/>
                      <a:pt x="6791468" y="15607"/>
                      <a:pt x="6819248" y="43387"/>
                    </a:cubicBezTo>
                    <a:cubicBezTo>
                      <a:pt x="6847029" y="71167"/>
                      <a:pt x="6862635" y="108846"/>
                      <a:pt x="6862635" y="148133"/>
                    </a:cubicBezTo>
                    <a:lnTo>
                      <a:pt x="6862635" y="1703527"/>
                    </a:lnTo>
                    <a:cubicBezTo>
                      <a:pt x="6862635" y="1742814"/>
                      <a:pt x="6847029" y="1780493"/>
                      <a:pt x="6819248" y="1808273"/>
                    </a:cubicBezTo>
                    <a:cubicBezTo>
                      <a:pt x="6791468" y="1836053"/>
                      <a:pt x="6753790" y="1851660"/>
                      <a:pt x="6714503" y="1851660"/>
                    </a:cubicBezTo>
                    <a:lnTo>
                      <a:pt x="0" y="1851660"/>
                    </a:lnTo>
                    <a:close/>
                  </a:path>
                </a:pathLst>
              </a:custGeom>
              <a:solidFill>
                <a:srgbClr val="898878"/>
              </a:solidFill>
            </p:spPr>
          </p:sp>
          <p:sp>
            <p:nvSpPr>
              <p:cNvPr id="25" name="Freeform 25"/>
              <p:cNvSpPr/>
              <p:nvPr/>
            </p:nvSpPr>
            <p:spPr>
              <a:xfrm>
                <a:off x="0" y="6326505"/>
                <a:ext cx="6291707" cy="1851660"/>
              </a:xfrm>
              <a:custGeom>
                <a:avLst/>
                <a:gdLst/>
                <a:ahLst/>
                <a:cxnLst/>
                <a:rect l="l" t="t" r="r" b="b"/>
                <a:pathLst>
                  <a:path w="6291707" h="1851660">
                    <a:moveTo>
                      <a:pt x="0" y="0"/>
                    </a:moveTo>
                    <a:lnTo>
                      <a:pt x="6143574" y="0"/>
                    </a:lnTo>
                    <a:cubicBezTo>
                      <a:pt x="6182861" y="0"/>
                      <a:pt x="6220540" y="15607"/>
                      <a:pt x="6248320" y="43387"/>
                    </a:cubicBezTo>
                    <a:cubicBezTo>
                      <a:pt x="6276100" y="71167"/>
                      <a:pt x="6291707" y="108846"/>
                      <a:pt x="6291707" y="148133"/>
                    </a:cubicBezTo>
                    <a:lnTo>
                      <a:pt x="6291707" y="1703527"/>
                    </a:lnTo>
                    <a:cubicBezTo>
                      <a:pt x="6291707" y="1742815"/>
                      <a:pt x="6276100" y="1780492"/>
                      <a:pt x="6248320" y="1808273"/>
                    </a:cubicBezTo>
                    <a:cubicBezTo>
                      <a:pt x="6220540" y="1836053"/>
                      <a:pt x="6182861" y="1851660"/>
                      <a:pt x="6143574" y="1851660"/>
                    </a:cubicBezTo>
                    <a:lnTo>
                      <a:pt x="0" y="1851660"/>
                    </a:lnTo>
                    <a:close/>
                  </a:path>
                </a:pathLst>
              </a:custGeom>
              <a:solidFill>
                <a:srgbClr val="898878"/>
              </a:solidFill>
            </p:spPr>
          </p:sp>
          <p:sp>
            <p:nvSpPr>
              <p:cNvPr id="26" name="Freeform 26"/>
              <p:cNvSpPr/>
              <p:nvPr/>
            </p:nvSpPr>
            <p:spPr>
              <a:xfrm>
                <a:off x="0" y="8435340"/>
                <a:ext cx="5720778" cy="1851660"/>
              </a:xfrm>
              <a:custGeom>
                <a:avLst/>
                <a:gdLst/>
                <a:ahLst/>
                <a:cxnLst/>
                <a:rect l="l" t="t" r="r" b="b"/>
                <a:pathLst>
                  <a:path w="5720778" h="1851660">
                    <a:moveTo>
                      <a:pt x="0" y="0"/>
                    </a:moveTo>
                    <a:lnTo>
                      <a:pt x="5572646" y="0"/>
                    </a:lnTo>
                    <a:cubicBezTo>
                      <a:pt x="5611933" y="0"/>
                      <a:pt x="5649611" y="15607"/>
                      <a:pt x="5677391" y="43387"/>
                    </a:cubicBezTo>
                    <a:cubicBezTo>
                      <a:pt x="5705172" y="71168"/>
                      <a:pt x="5720778" y="108845"/>
                      <a:pt x="5720778" y="148133"/>
                    </a:cubicBezTo>
                    <a:lnTo>
                      <a:pt x="5720778" y="1703527"/>
                    </a:lnTo>
                    <a:cubicBezTo>
                      <a:pt x="5720778" y="1742815"/>
                      <a:pt x="5705172" y="1780492"/>
                      <a:pt x="5677391" y="1808273"/>
                    </a:cubicBezTo>
                    <a:cubicBezTo>
                      <a:pt x="5649611" y="1836053"/>
                      <a:pt x="5611933" y="1851660"/>
                      <a:pt x="5572646" y="1851660"/>
                    </a:cubicBezTo>
                    <a:lnTo>
                      <a:pt x="0" y="1851660"/>
                    </a:lnTo>
                    <a:close/>
                  </a:path>
                </a:pathLst>
              </a:custGeom>
              <a:solidFill>
                <a:srgbClr val="898878"/>
              </a:solidFill>
            </p:spPr>
          </p:sp>
        </p:grpSp>
      </p:grpSp>
      <p:sp>
        <p:nvSpPr>
          <p:cNvPr id="27" name="TextBox 27"/>
          <p:cNvSpPr txBox="1"/>
          <p:nvPr/>
        </p:nvSpPr>
        <p:spPr>
          <a:xfrm>
            <a:off x="11639290" y="4622089"/>
            <a:ext cx="3553902" cy="4799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96"/>
              </a:lnSpc>
            </a:pPr>
            <a:r>
              <a:rPr lang="en-US" sz="2854">
                <a:solidFill>
                  <a:srgbClr val="FFFFFF"/>
                </a:solidFill>
                <a:latin typeface="Now Bold"/>
              </a:rPr>
              <a:t>13,33 %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1639290" y="6121211"/>
            <a:ext cx="3553902" cy="4944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96"/>
              </a:lnSpc>
            </a:pPr>
            <a:r>
              <a:rPr lang="en-US" sz="2854" dirty="0">
                <a:solidFill>
                  <a:srgbClr val="FFFFFF"/>
                </a:solidFill>
                <a:latin typeface="Now Bold"/>
              </a:rPr>
              <a:t>13,33 %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1639290" y="7620332"/>
            <a:ext cx="3553902" cy="4944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96"/>
              </a:lnSpc>
            </a:pPr>
            <a:r>
              <a:rPr lang="en-US" sz="2854" dirty="0">
                <a:solidFill>
                  <a:srgbClr val="FFFFFF"/>
                </a:solidFill>
                <a:latin typeface="Now Bold"/>
              </a:rPr>
              <a:t>12,65 %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1639290" y="8994514"/>
            <a:ext cx="3553902" cy="4799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96"/>
              </a:lnSpc>
            </a:pPr>
            <a:r>
              <a:rPr lang="en-US" sz="2854">
                <a:solidFill>
                  <a:srgbClr val="FFFFFF"/>
                </a:solidFill>
                <a:latin typeface="Now Bold"/>
              </a:rPr>
              <a:t>11,11 %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7786" b="7786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672090"/>
            <a:ext cx="16230600" cy="10985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507"/>
              </a:lnSpc>
            </a:pPr>
            <a:r>
              <a:rPr lang="en-US" sz="7664">
                <a:solidFill>
                  <a:srgbClr val="FFFFFF"/>
                </a:solidFill>
                <a:latin typeface="Now Bold"/>
              </a:rPr>
              <a:t>¿DÓNDE NOS ENCONTRAMOS?</a:t>
            </a:r>
          </a:p>
          <a:p>
            <a:pPr>
              <a:lnSpc>
                <a:spcPts val="183"/>
              </a:lnSpc>
            </a:pPr>
            <a:endParaRPr lang="en-US" sz="7664">
              <a:solidFill>
                <a:srgbClr val="FFFFFF"/>
              </a:solidFill>
              <a:latin typeface="Now 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028700" y="2524959"/>
            <a:ext cx="12130180" cy="7961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47"/>
              </a:lnSpc>
            </a:pPr>
            <a:r>
              <a:rPr lang="en-US" sz="3462">
                <a:solidFill>
                  <a:srgbClr val="FFFFFF"/>
                </a:solidFill>
                <a:latin typeface="Now"/>
              </a:rPr>
              <a:t>Las redes sociales pueden ser una parte valiosa de la estrategia de marketing para una web app emergente. Por esta razón pretendemos : </a:t>
            </a:r>
          </a:p>
          <a:p>
            <a:pPr>
              <a:lnSpc>
                <a:spcPts val="4847"/>
              </a:lnSpc>
            </a:pPr>
            <a:endParaRPr lang="en-US" sz="3462">
              <a:solidFill>
                <a:srgbClr val="FFFFFF"/>
              </a:solidFill>
              <a:latin typeface="Now"/>
            </a:endParaRPr>
          </a:p>
          <a:p>
            <a:pPr marL="747480" lvl="1" indent="-373740">
              <a:lnSpc>
                <a:spcPts val="4847"/>
              </a:lnSpc>
              <a:buFont typeface="Arial"/>
              <a:buChar char="•"/>
            </a:pPr>
            <a:r>
              <a:rPr lang="en-US" sz="3462">
                <a:solidFill>
                  <a:srgbClr val="FFFFFF"/>
                </a:solidFill>
                <a:latin typeface="Now"/>
              </a:rPr>
              <a:t>Compartir información sobre Tratratravel con nuestro círculo de amigos y seguidores   lo que puede aumentar la visibilidad y el alcance de la aplicación.</a:t>
            </a:r>
          </a:p>
          <a:p>
            <a:pPr marL="747480" lvl="1" indent="-373740">
              <a:lnSpc>
                <a:spcPts val="4847"/>
              </a:lnSpc>
              <a:buFont typeface="Arial"/>
              <a:buChar char="•"/>
            </a:pPr>
            <a:r>
              <a:rPr lang="en-US" sz="3462">
                <a:solidFill>
                  <a:srgbClr val="FFFFFF"/>
                </a:solidFill>
                <a:latin typeface="Now"/>
              </a:rPr>
              <a:t>Recibir comentarios y retroalimentación de los usuarios, lo que puede ayudar a mejorar la aplicación</a:t>
            </a:r>
          </a:p>
          <a:p>
            <a:pPr>
              <a:lnSpc>
                <a:spcPts val="4847"/>
              </a:lnSpc>
            </a:pPr>
            <a:endParaRPr lang="en-US" sz="3462">
              <a:solidFill>
                <a:srgbClr val="FFFFFF"/>
              </a:solidFill>
              <a:latin typeface="Now"/>
            </a:endParaRPr>
          </a:p>
          <a:p>
            <a:pPr>
              <a:lnSpc>
                <a:spcPts val="4847"/>
              </a:lnSpc>
            </a:pPr>
            <a:endParaRPr lang="en-US" sz="3462">
              <a:solidFill>
                <a:srgbClr val="FFFFFF"/>
              </a:solidFill>
              <a:latin typeface="Now"/>
            </a:endParaRPr>
          </a:p>
        </p:txBody>
      </p:sp>
      <p:pic>
        <p:nvPicPr>
          <p:cNvPr id="5" name="Picture 5">
            <a:hlinkClick r:id="rId3" tooltip="https://twitter.com/TratratravelS"/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4741304" y="3887317"/>
            <a:ext cx="1527274" cy="1256183"/>
          </a:xfrm>
          <a:prstGeom prst="rect">
            <a:avLst/>
          </a:prstGeom>
        </p:spPr>
      </p:pic>
      <p:pic>
        <p:nvPicPr>
          <p:cNvPr id="6" name="Picture 6">
            <a:hlinkClick r:id="rId5" tooltip="https://www.instagram.com/tratratravel.spain/"/>
          </p:cNvPr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4741304" y="6078000"/>
            <a:ext cx="1393102" cy="13931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5143500"/>
            <a:chOff x="0" y="0"/>
            <a:chExt cx="4816593" cy="13546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1354667"/>
            </a:xfrm>
            <a:custGeom>
              <a:avLst/>
              <a:gdLst/>
              <a:ahLst/>
              <a:cxnLst/>
              <a:rect l="l" t="t" r="r" b="b"/>
              <a:pathLst>
                <a:path w="4816592" h="1354667">
                  <a:moveTo>
                    <a:pt x="0" y="0"/>
                  </a:moveTo>
                  <a:lnTo>
                    <a:pt x="4816592" y="0"/>
                  </a:lnTo>
                  <a:lnTo>
                    <a:pt x="4816592" y="1354667"/>
                  </a:lnTo>
                  <a:lnTo>
                    <a:pt x="0" y="135466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16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0"/>
            <a:ext cx="18288000" cy="5143500"/>
            <a:chOff x="0" y="0"/>
            <a:chExt cx="24384000" cy="6858000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2">
              <a:alphaModFix amt="50000"/>
            </a:blip>
            <a:srcRect t="27422" b="29556"/>
            <a:stretch>
              <a:fillRect/>
            </a:stretch>
          </p:blipFill>
          <p:spPr>
            <a:xfrm>
              <a:off x="0" y="0"/>
              <a:ext cx="24384000" cy="6858000"/>
            </a:xfrm>
            <a:prstGeom prst="rect">
              <a:avLst/>
            </a:prstGeom>
          </p:spPr>
        </p:pic>
      </p:grpSp>
      <p:sp>
        <p:nvSpPr>
          <p:cNvPr id="7" name="AutoShape 7"/>
          <p:cNvSpPr/>
          <p:nvPr/>
        </p:nvSpPr>
        <p:spPr>
          <a:xfrm rot="5400000">
            <a:off x="-766841" y="7604275"/>
            <a:ext cx="3591081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TextBox 8"/>
          <p:cNvSpPr txBox="1"/>
          <p:nvPr/>
        </p:nvSpPr>
        <p:spPr>
          <a:xfrm>
            <a:off x="1527689" y="1964971"/>
            <a:ext cx="15232621" cy="17231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079"/>
              </a:lnSpc>
            </a:pPr>
            <a:r>
              <a:rPr lang="en-US" sz="10056">
                <a:solidFill>
                  <a:srgbClr val="000000"/>
                </a:solidFill>
                <a:latin typeface="Now Bold"/>
              </a:rPr>
              <a:t>PUNTOS A MEJORAR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517321" y="6114894"/>
            <a:ext cx="15242989" cy="4695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6372" lvl="1" indent="-323186">
              <a:lnSpc>
                <a:spcPts val="4191"/>
              </a:lnSpc>
              <a:buFont typeface="Arial"/>
              <a:buChar char="•"/>
            </a:pPr>
            <a:r>
              <a:rPr lang="en-US" sz="2993">
                <a:solidFill>
                  <a:srgbClr val="FFFFFF"/>
                </a:solidFill>
                <a:latin typeface="Now"/>
              </a:rPr>
              <a:t>Diseño definido por especialistas en este campo</a:t>
            </a:r>
          </a:p>
          <a:p>
            <a:pPr marL="646372" lvl="1" indent="-323186">
              <a:lnSpc>
                <a:spcPts val="4191"/>
              </a:lnSpc>
              <a:buFont typeface="Arial"/>
              <a:buChar char="•"/>
            </a:pPr>
            <a:r>
              <a:rPr lang="en-US" sz="2993">
                <a:solidFill>
                  <a:srgbClr val="FFFFFF"/>
                </a:solidFill>
                <a:latin typeface="Now"/>
              </a:rPr>
              <a:t>Desarrollo de un sistema de evaluación y retroalimentación para mejorar continuamente la calidad de las recomendaciones.</a:t>
            </a:r>
          </a:p>
          <a:p>
            <a:pPr marL="646372" lvl="1" indent="-323186">
              <a:lnSpc>
                <a:spcPts val="4191"/>
              </a:lnSpc>
              <a:buFont typeface="Arial"/>
              <a:buChar char="•"/>
            </a:pPr>
            <a:r>
              <a:rPr lang="en-US" sz="2993">
                <a:solidFill>
                  <a:srgbClr val="FFFFFF"/>
                </a:solidFill>
                <a:latin typeface="Now"/>
              </a:rPr>
              <a:t>Constante estudio de respuestas de chatGPT para la integración de nuevos campos en el formulario.</a:t>
            </a:r>
          </a:p>
          <a:p>
            <a:pPr marL="646372" lvl="1" indent="-323186">
              <a:lnSpc>
                <a:spcPts val="4191"/>
              </a:lnSpc>
              <a:buFont typeface="Arial"/>
              <a:buChar char="•"/>
            </a:pPr>
            <a:r>
              <a:rPr lang="en-US" sz="2993">
                <a:solidFill>
                  <a:srgbClr val="FFFFFF"/>
                </a:solidFill>
                <a:latin typeface="Now"/>
              </a:rPr>
              <a:t>Integración con otras plataformas: permitir a los usuarios conectar y compartir sus recomendaciones de viajes con sus amigos y familiares </a:t>
            </a:r>
          </a:p>
          <a:p>
            <a:pPr>
              <a:lnSpc>
                <a:spcPts val="4191"/>
              </a:lnSpc>
            </a:pPr>
            <a:endParaRPr lang="en-US" sz="2993">
              <a:solidFill>
                <a:srgbClr val="FFFFFF"/>
              </a:solidFill>
              <a:latin typeface="Now"/>
            </a:endParaRPr>
          </a:p>
          <a:p>
            <a:pPr>
              <a:lnSpc>
                <a:spcPts val="4191"/>
              </a:lnSpc>
            </a:pPr>
            <a:endParaRPr lang="en-US" sz="2993">
              <a:solidFill>
                <a:srgbClr val="FFFFFF"/>
              </a:solidFill>
              <a:latin typeface="Now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676576" y="0"/>
            <a:ext cx="14611424" cy="10287000"/>
            <a:chOff x="0" y="0"/>
            <a:chExt cx="19481899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>
              <a:alphaModFix amt="93000"/>
            </a:blip>
            <a:srcRect l="5613" r="5613"/>
            <a:stretch>
              <a:fillRect/>
            </a:stretch>
          </p:blipFill>
          <p:spPr>
            <a:xfrm>
              <a:off x="0" y="0"/>
              <a:ext cx="19481899" cy="13716000"/>
            </a:xfrm>
            <a:prstGeom prst="rect">
              <a:avLst/>
            </a:prstGeom>
          </p:spPr>
        </p:pic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-10800000" flipH="1">
            <a:off x="2616868" y="0"/>
            <a:ext cx="10287000" cy="10287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 l="11341" r="11341"/>
          <a:stretch>
            <a:fillRect/>
          </a:stretch>
        </p:blipFill>
        <p:spPr>
          <a:xfrm>
            <a:off x="434011" y="149246"/>
            <a:ext cx="2182858" cy="1758907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703248" y="2171779"/>
            <a:ext cx="16931890" cy="36043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483"/>
              </a:lnSpc>
            </a:pPr>
            <a:r>
              <a:rPr lang="en-US" sz="10345">
                <a:solidFill>
                  <a:srgbClr val="FFFFFF"/>
                </a:solidFill>
                <a:latin typeface="Now Bold"/>
              </a:rPr>
              <a:t>¡MUCHAS GRACIAS POR VUESTRA ATENCIÓN!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4324274" y="8553793"/>
            <a:ext cx="3578898" cy="1409015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4383759" y="7269512"/>
            <a:ext cx="12140750" cy="15798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70"/>
              </a:lnSpc>
            </a:pPr>
            <a:r>
              <a:rPr lang="en-US" sz="3050">
                <a:solidFill>
                  <a:srgbClr val="FFFFFF"/>
                </a:solidFill>
                <a:latin typeface="Amiri"/>
              </a:rPr>
              <a:t>" Los grandes logros de cualquier persona generalmente dependen de muchas manos, corazones y mentes " </a:t>
            </a:r>
          </a:p>
          <a:p>
            <a:pPr algn="just">
              <a:lnSpc>
                <a:spcPts val="4270"/>
              </a:lnSpc>
            </a:pPr>
            <a:r>
              <a:rPr lang="en-US" sz="3050">
                <a:solidFill>
                  <a:srgbClr val="FFFFFF"/>
                </a:solidFill>
                <a:latin typeface="Amiri Italics"/>
              </a:rPr>
              <a:t>Walter Elias Disney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2903868" cy="10287000"/>
            <a:chOff x="0" y="0"/>
            <a:chExt cx="17205158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>
              <a:alphaModFix amt="74000"/>
            </a:blip>
            <a:srcRect t="23443" b="23443"/>
            <a:stretch>
              <a:fillRect/>
            </a:stretch>
          </p:blipFill>
          <p:spPr>
            <a:xfrm>
              <a:off x="0" y="0"/>
              <a:ext cx="17205158" cy="13716000"/>
            </a:xfrm>
            <a:prstGeom prst="rect">
              <a:avLst/>
            </a:prstGeom>
          </p:spPr>
        </p:pic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-10800000">
            <a:off x="2616868" y="0"/>
            <a:ext cx="10287000" cy="102870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-1533455" y="5019675"/>
            <a:ext cx="10677455" cy="1045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540"/>
              </a:lnSpc>
            </a:pPr>
            <a:r>
              <a:rPr lang="en-US" sz="6100">
                <a:solidFill>
                  <a:srgbClr val="FFFFFF"/>
                </a:solidFill>
                <a:latin typeface="Now Bold"/>
              </a:rPr>
              <a:t>¿QUÉ VAMOS A VER ?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144000" y="1633594"/>
            <a:ext cx="8991543" cy="69293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50586" lvl="1" indent="-425293" algn="just">
              <a:lnSpc>
                <a:spcPts val="5515"/>
              </a:lnSpc>
              <a:buFont typeface="Arial"/>
              <a:buChar char="•"/>
            </a:pPr>
            <a:r>
              <a:rPr lang="en-US" sz="3939">
                <a:solidFill>
                  <a:srgbClr val="FFFFFF"/>
                </a:solidFill>
                <a:latin typeface="Now"/>
              </a:rPr>
              <a:t>¿QUIÉNES SOMOS ?</a:t>
            </a:r>
          </a:p>
          <a:p>
            <a:pPr marL="850586" lvl="1" indent="-425293" algn="just">
              <a:lnSpc>
                <a:spcPts val="5515"/>
              </a:lnSpc>
              <a:buFont typeface="Arial"/>
              <a:buChar char="•"/>
            </a:pPr>
            <a:r>
              <a:rPr lang="en-US" sz="3939">
                <a:solidFill>
                  <a:srgbClr val="FFFFFF"/>
                </a:solidFill>
                <a:latin typeface="Now"/>
              </a:rPr>
              <a:t>PEQUEÑA INTRODUCCIÓN </a:t>
            </a:r>
          </a:p>
          <a:p>
            <a:pPr marL="850586" lvl="1" indent="-425293" algn="just">
              <a:lnSpc>
                <a:spcPts val="5515"/>
              </a:lnSpc>
              <a:buFont typeface="Arial"/>
              <a:buChar char="•"/>
            </a:pPr>
            <a:r>
              <a:rPr lang="en-US" sz="3939">
                <a:solidFill>
                  <a:srgbClr val="FFFFFF"/>
                </a:solidFill>
                <a:latin typeface="Now"/>
              </a:rPr>
              <a:t>¿POR QUÉ ESTA IDEA?</a:t>
            </a:r>
          </a:p>
          <a:p>
            <a:pPr marL="850586" lvl="1" indent="-425293" algn="just">
              <a:lnSpc>
                <a:spcPts val="5515"/>
              </a:lnSpc>
              <a:buFont typeface="Arial"/>
              <a:buChar char="•"/>
            </a:pPr>
            <a:r>
              <a:rPr lang="en-US" sz="3939">
                <a:solidFill>
                  <a:srgbClr val="FFFFFF"/>
                </a:solidFill>
                <a:latin typeface="Now"/>
              </a:rPr>
              <a:t>¿QUÉ ES CHAT GPT?</a:t>
            </a:r>
          </a:p>
          <a:p>
            <a:pPr marL="850586" lvl="1" indent="-425293" algn="just">
              <a:lnSpc>
                <a:spcPts val="5515"/>
              </a:lnSpc>
              <a:buFont typeface="Arial"/>
              <a:buChar char="•"/>
            </a:pPr>
            <a:r>
              <a:rPr lang="en-US" sz="3939">
                <a:solidFill>
                  <a:srgbClr val="FFFFFF"/>
                </a:solidFill>
                <a:latin typeface="Now"/>
              </a:rPr>
              <a:t>FUNCIONAMIENTO  WEB APP</a:t>
            </a:r>
          </a:p>
          <a:p>
            <a:pPr marL="850586" lvl="1" indent="-425293" algn="just">
              <a:lnSpc>
                <a:spcPts val="5515"/>
              </a:lnSpc>
              <a:buFont typeface="Arial"/>
              <a:buChar char="•"/>
            </a:pPr>
            <a:r>
              <a:rPr lang="en-US" sz="3939">
                <a:solidFill>
                  <a:srgbClr val="FFFFFF"/>
                </a:solidFill>
                <a:latin typeface="Now"/>
              </a:rPr>
              <a:t>MANOS A LA OBRA</a:t>
            </a:r>
          </a:p>
          <a:p>
            <a:pPr marL="850586" lvl="1" indent="-425293" algn="just">
              <a:lnSpc>
                <a:spcPts val="5515"/>
              </a:lnSpc>
              <a:buFont typeface="Arial"/>
              <a:buChar char="•"/>
            </a:pPr>
            <a:r>
              <a:rPr lang="en-US" sz="3939">
                <a:solidFill>
                  <a:srgbClr val="FFFFFF"/>
                </a:solidFill>
                <a:latin typeface="Now"/>
              </a:rPr>
              <a:t>¿QUÉ HEMOS HECHO?</a:t>
            </a:r>
          </a:p>
          <a:p>
            <a:pPr marL="850586" lvl="1" indent="-425293" algn="just">
              <a:lnSpc>
                <a:spcPts val="5515"/>
              </a:lnSpc>
              <a:buFont typeface="Arial"/>
              <a:buChar char="•"/>
            </a:pPr>
            <a:r>
              <a:rPr lang="en-US" sz="3939">
                <a:solidFill>
                  <a:srgbClr val="FFFFFF"/>
                </a:solidFill>
                <a:latin typeface="Now"/>
              </a:rPr>
              <a:t>NUESTROS DATOS</a:t>
            </a:r>
          </a:p>
          <a:p>
            <a:pPr marL="850586" lvl="1" indent="-425293" algn="just">
              <a:lnSpc>
                <a:spcPts val="5515"/>
              </a:lnSpc>
              <a:buFont typeface="Arial"/>
              <a:buChar char="•"/>
            </a:pPr>
            <a:r>
              <a:rPr lang="en-US" sz="3939">
                <a:solidFill>
                  <a:srgbClr val="FFFFFF"/>
                </a:solidFill>
                <a:latin typeface="Now"/>
              </a:rPr>
              <a:t>¿DÓNDE NOS ENCONTRAMOS?</a:t>
            </a:r>
          </a:p>
          <a:p>
            <a:pPr marL="850586" lvl="1" indent="-425293" algn="just">
              <a:lnSpc>
                <a:spcPts val="5515"/>
              </a:lnSpc>
              <a:buFont typeface="Arial"/>
              <a:buChar char="•"/>
            </a:pPr>
            <a:r>
              <a:rPr lang="en-US" sz="3939">
                <a:solidFill>
                  <a:srgbClr val="FFFFFF"/>
                </a:solidFill>
                <a:latin typeface="Now"/>
              </a:rPr>
              <a:t>EN UN FUTURO ...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28700" y="2976776"/>
            <a:ext cx="1454854" cy="1454854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855179" y="2976776"/>
            <a:ext cx="1454854" cy="1454854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 t="13143" b="13143"/>
          <a:stretch>
            <a:fillRect/>
          </a:stretch>
        </p:blipFill>
        <p:spPr>
          <a:xfrm>
            <a:off x="9855179" y="6486545"/>
            <a:ext cx="1454854" cy="1429901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 l="18177" r="5026"/>
          <a:stretch>
            <a:fillRect/>
          </a:stretch>
        </p:blipFill>
        <p:spPr>
          <a:xfrm>
            <a:off x="13481733" y="3009998"/>
            <a:ext cx="1454854" cy="1421632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4653185" y="2976776"/>
            <a:ext cx="1429901" cy="1429901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028700" y="6456312"/>
            <a:ext cx="1360719" cy="1360719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rcRect t="28201" b="28201"/>
          <a:stretch>
            <a:fillRect/>
          </a:stretch>
        </p:blipFill>
        <p:spPr>
          <a:xfrm>
            <a:off x="4653185" y="6486545"/>
            <a:ext cx="1326127" cy="1384466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8466118" y="2142002"/>
            <a:ext cx="63809" cy="7019032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13576983" y="6281161"/>
            <a:ext cx="1422811" cy="1711021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9437025" y="630311"/>
            <a:ext cx="6405466" cy="796778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444463" y="348930"/>
            <a:ext cx="8699537" cy="1186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94"/>
              </a:lnSpc>
            </a:pPr>
            <a:r>
              <a:rPr lang="en-US" sz="6924">
                <a:solidFill>
                  <a:srgbClr val="FFFFFF"/>
                </a:solidFill>
                <a:latin typeface="Now Bold"/>
              </a:rPr>
              <a:t>NUESTRO EQUIPO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248" y="5036218"/>
            <a:ext cx="3495758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Now"/>
              </a:rPr>
              <a:t>MARIO OCHOA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620256" y="8572706"/>
            <a:ext cx="3495758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Now"/>
              </a:rPr>
              <a:t>ALBERTO LÁZARO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144000" y="8572706"/>
            <a:ext cx="3495758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Now"/>
              </a:rPr>
              <a:t>FULGENCIO DÍAZ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834727" y="5187030"/>
            <a:ext cx="3495758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Now"/>
              </a:rPr>
              <a:t>LUIS FELIPE RUCINQUE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639758" y="5214002"/>
            <a:ext cx="3495758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Now"/>
              </a:rPr>
              <a:t>ISMAEL ESCALANTE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3495758" y="4979457"/>
            <a:ext cx="3495758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Now"/>
              </a:rPr>
              <a:t>JAVIER LÓPEZ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8248" y="8572706"/>
            <a:ext cx="3495758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Now"/>
              </a:rPr>
              <a:t>ROCÍO RUIZ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872377" y="1826724"/>
            <a:ext cx="3495758" cy="5638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19"/>
              </a:lnSpc>
            </a:pPr>
            <a:r>
              <a:rPr lang="en-US" sz="3299">
                <a:solidFill>
                  <a:srgbClr val="FFFFFF"/>
                </a:solidFill>
                <a:latin typeface="Now Bold"/>
              </a:rPr>
              <a:t>DATA SCIENCE 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0713402" y="1960670"/>
            <a:ext cx="3495758" cy="5638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19"/>
              </a:lnSpc>
            </a:pPr>
            <a:r>
              <a:rPr lang="en-US" sz="3299">
                <a:solidFill>
                  <a:srgbClr val="FFFFFF"/>
                </a:solidFill>
                <a:latin typeface="Now Bold"/>
              </a:rPr>
              <a:t>FULL STACK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2764888" y="8572706"/>
            <a:ext cx="3495758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Now"/>
              </a:rPr>
              <a:t>RUFINO POLVILLO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2903868" cy="10287000"/>
            <a:chOff x="0" y="0"/>
            <a:chExt cx="17205158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>
              <a:alphaModFix amt="93000"/>
            </a:blip>
            <a:srcRect l="10800" r="10800"/>
            <a:stretch>
              <a:fillRect/>
            </a:stretch>
          </p:blipFill>
          <p:spPr>
            <a:xfrm>
              <a:off x="0" y="0"/>
              <a:ext cx="17205158" cy="13716000"/>
            </a:xfrm>
            <a:prstGeom prst="rect">
              <a:avLst/>
            </a:prstGeom>
          </p:spPr>
        </p:pic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-10800000">
            <a:off x="2616868" y="0"/>
            <a:ext cx="10287000" cy="102870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4929399" y="3935114"/>
            <a:ext cx="12329901" cy="1552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2599"/>
              </a:lnSpc>
            </a:pPr>
            <a:r>
              <a:rPr lang="en-US" sz="9000">
                <a:solidFill>
                  <a:srgbClr val="FFFFFF"/>
                </a:solidFill>
                <a:latin typeface="Now Bold"/>
              </a:rPr>
              <a:t>INTRODUCCIÓN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52862" y="6500061"/>
            <a:ext cx="16982276" cy="19394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191"/>
              </a:lnSpc>
            </a:pPr>
            <a:r>
              <a:rPr lang="en-US" sz="3708">
                <a:solidFill>
                  <a:srgbClr val="FFFFFF"/>
                </a:solidFill>
                <a:latin typeface="Now Bold"/>
              </a:rPr>
              <a:t>TRATRATRAVEL </a:t>
            </a:r>
            <a:r>
              <a:rPr lang="en-US" sz="3708">
                <a:solidFill>
                  <a:srgbClr val="FFFFFF"/>
                </a:solidFill>
                <a:latin typeface="Now"/>
              </a:rPr>
              <a:t>utiliza la  inteligencia artificial para recomendar viajes personalizados basados en tus gustos. Analizamos tus preferencias para proponer destinos únicos y adaptados a ti.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2903868" cy="10287000"/>
            <a:chOff x="0" y="0"/>
            <a:chExt cx="17205158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>
              <a:alphaModFix amt="74000"/>
            </a:blip>
            <a:srcRect l="8166" r="8166"/>
            <a:stretch>
              <a:fillRect/>
            </a:stretch>
          </p:blipFill>
          <p:spPr>
            <a:xfrm>
              <a:off x="0" y="0"/>
              <a:ext cx="17205158" cy="13716000"/>
            </a:xfrm>
            <a:prstGeom prst="rect">
              <a:avLst/>
            </a:prstGeom>
          </p:spPr>
        </p:pic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-10800000">
            <a:off x="2616868" y="0"/>
            <a:ext cx="10287000" cy="10287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 r="300"/>
          <a:stretch>
            <a:fillRect/>
          </a:stretch>
        </p:blipFill>
        <p:spPr>
          <a:xfrm>
            <a:off x="230637" y="3590808"/>
            <a:ext cx="8175633" cy="4050975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028700" y="847725"/>
            <a:ext cx="14060388" cy="1552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2599"/>
              </a:lnSpc>
            </a:pPr>
            <a:r>
              <a:rPr lang="en-US" sz="9000">
                <a:solidFill>
                  <a:srgbClr val="FFFFFF"/>
                </a:solidFill>
                <a:latin typeface="Now Bold"/>
              </a:rPr>
              <a:t>¿POR QUÉ ESTA IDEA ?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743385" y="2594332"/>
            <a:ext cx="8883873" cy="72818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974"/>
              </a:lnSpc>
            </a:pPr>
            <a:endParaRPr/>
          </a:p>
          <a:p>
            <a:pPr algn="just">
              <a:lnSpc>
                <a:spcPts val="3974"/>
              </a:lnSpc>
            </a:pPr>
            <a:r>
              <a:rPr lang="en-US" sz="2839">
                <a:solidFill>
                  <a:srgbClr val="FFFFFF"/>
                </a:solidFill>
                <a:latin typeface="Now"/>
              </a:rPr>
              <a:t>Esta idea surge con la finalidad de fomentar el turismo en todos los territorios de nuestro país, ya que :</a:t>
            </a:r>
          </a:p>
          <a:p>
            <a:pPr algn="just">
              <a:lnSpc>
                <a:spcPts val="3974"/>
              </a:lnSpc>
            </a:pPr>
            <a:endParaRPr lang="en-US" sz="2839">
              <a:solidFill>
                <a:srgbClr val="FFFFFF"/>
              </a:solidFill>
              <a:latin typeface="Now"/>
            </a:endParaRPr>
          </a:p>
          <a:p>
            <a:pPr marL="612951" lvl="1" indent="-306475" algn="just">
              <a:lnSpc>
                <a:spcPts val="3974"/>
              </a:lnSpc>
              <a:buFont typeface="Arial"/>
              <a:buChar char="•"/>
            </a:pPr>
            <a:r>
              <a:rPr lang="en-US" sz="2839">
                <a:solidFill>
                  <a:srgbClr val="FFFFFF"/>
                </a:solidFill>
                <a:latin typeface="Now"/>
              </a:rPr>
              <a:t>Contribuye al PIB del país y genera empleo.</a:t>
            </a:r>
          </a:p>
          <a:p>
            <a:pPr marL="612951" lvl="1" indent="-306475" algn="just">
              <a:lnSpc>
                <a:spcPts val="3974"/>
              </a:lnSpc>
              <a:buFont typeface="Arial"/>
              <a:buChar char="•"/>
            </a:pPr>
            <a:r>
              <a:rPr lang="en-US" sz="2839">
                <a:solidFill>
                  <a:srgbClr val="FFFFFF"/>
                </a:solidFill>
                <a:latin typeface="Now"/>
              </a:rPr>
              <a:t>Fomenta la economía local y regional.</a:t>
            </a:r>
          </a:p>
          <a:p>
            <a:pPr marL="612951" lvl="1" indent="-306475" algn="just">
              <a:lnSpc>
                <a:spcPts val="3974"/>
              </a:lnSpc>
              <a:buFont typeface="Arial"/>
              <a:buChar char="•"/>
            </a:pPr>
            <a:r>
              <a:rPr lang="en-US" sz="2839">
                <a:solidFill>
                  <a:srgbClr val="FFFFFF"/>
                </a:solidFill>
                <a:latin typeface="Now"/>
              </a:rPr>
              <a:t>Mejora la imagen y la promoción de la marca España a nivel mundial.</a:t>
            </a:r>
          </a:p>
          <a:p>
            <a:pPr marL="612951" lvl="1" indent="-306475" algn="just">
              <a:lnSpc>
                <a:spcPts val="3974"/>
              </a:lnSpc>
              <a:buFont typeface="Arial"/>
              <a:buChar char="•"/>
            </a:pPr>
            <a:r>
              <a:rPr lang="en-US" sz="2839">
                <a:solidFill>
                  <a:srgbClr val="FFFFFF"/>
                </a:solidFill>
                <a:latin typeface="Now"/>
              </a:rPr>
              <a:t>Permite la conservación y restauración de monumentos y patrimonio cultural.</a:t>
            </a:r>
          </a:p>
          <a:p>
            <a:pPr marL="612951" lvl="1" indent="-306475" algn="just">
              <a:lnSpc>
                <a:spcPts val="3974"/>
              </a:lnSpc>
              <a:buFont typeface="Arial"/>
              <a:buChar char="•"/>
            </a:pPr>
            <a:r>
              <a:rPr lang="en-US" sz="2839">
                <a:solidFill>
                  <a:srgbClr val="FFFFFF"/>
                </a:solidFill>
                <a:latin typeface="Now"/>
              </a:rPr>
              <a:t>Fomenta el intercambio cultural y la integración entre las diferentes regiones del país.</a:t>
            </a:r>
          </a:p>
          <a:p>
            <a:pPr algn="r">
              <a:lnSpc>
                <a:spcPts val="2854"/>
              </a:lnSpc>
            </a:pPr>
            <a:endParaRPr lang="en-US" sz="2839">
              <a:solidFill>
                <a:srgbClr val="FFFFFF"/>
              </a:solidFill>
              <a:latin typeface="Now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6272789" y="7594158"/>
            <a:ext cx="2133481" cy="2597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FFFFFF"/>
                </a:solidFill>
                <a:latin typeface="Arimo"/>
              </a:rPr>
              <a:t>FUENTE: DATOS MACRO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-4470686" y="1494480"/>
            <a:ext cx="12723489" cy="7298040"/>
            <a:chOff x="0" y="0"/>
            <a:chExt cx="7981950" cy="4578350"/>
          </a:xfrm>
        </p:grpSpPr>
        <p:sp>
          <p:nvSpPr>
            <p:cNvPr id="3" name="Freeform 3"/>
            <p:cNvSpPr/>
            <p:nvPr/>
          </p:nvSpPr>
          <p:spPr>
            <a:xfrm>
              <a:off x="765810" y="21590"/>
              <a:ext cx="6451600" cy="4326890"/>
            </a:xfrm>
            <a:custGeom>
              <a:avLst/>
              <a:gdLst/>
              <a:ahLst/>
              <a:cxnLst/>
              <a:rect l="l" t="t" r="r" b="b"/>
              <a:pathLst>
                <a:path w="6451600" h="432689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7981950" cy="4542790"/>
            </a:xfrm>
            <a:custGeom>
              <a:avLst/>
              <a:gdLst/>
              <a:ahLst/>
              <a:cxnLst/>
              <a:rect l="l" t="t" r="r" b="b"/>
              <a:pathLst>
                <a:path w="7981950" h="454279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3460750" y="4349750"/>
              <a:ext cx="1059180" cy="96520"/>
            </a:xfrm>
            <a:custGeom>
              <a:avLst/>
              <a:gdLst/>
              <a:ahLst/>
              <a:cxnLst/>
              <a:rect l="l" t="t" r="r" b="b"/>
              <a:pathLst>
                <a:path w="1059180" h="9652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163830" y="4542790"/>
              <a:ext cx="7654290" cy="35560"/>
            </a:xfrm>
            <a:custGeom>
              <a:avLst/>
              <a:gdLst/>
              <a:ahLst/>
              <a:cxnLst/>
              <a:rect l="l" t="t" r="r" b="b"/>
              <a:pathLst>
                <a:path w="7654290" h="3556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962660" y="276860"/>
              <a:ext cx="6055360" cy="3789680"/>
            </a:xfrm>
            <a:custGeom>
              <a:avLst/>
              <a:gdLst/>
              <a:ahLst/>
              <a:cxnLst/>
              <a:rect l="l" t="t" r="r" b="b"/>
              <a:pathLst>
                <a:path w="6055360" h="378968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2"/>
              <a:stretch>
                <a:fillRect l="-13712" r="-13712"/>
              </a:stretch>
            </a:blipFill>
          </p:spPr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6459200" y="219521"/>
            <a:ext cx="2044502" cy="2044502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7991652" y="677633"/>
            <a:ext cx="9030605" cy="11282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211"/>
              </a:lnSpc>
            </a:pPr>
            <a:r>
              <a:rPr lang="en-US" sz="6579" dirty="0">
                <a:solidFill>
                  <a:srgbClr val="FFFFFF"/>
                </a:solidFill>
                <a:latin typeface="Now Bold"/>
              </a:rPr>
              <a:t>¿QUÉ ES CHAT GPT?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274420" y="2422733"/>
            <a:ext cx="8984880" cy="7312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32570" lvl="1" indent="-316285" algn="just">
              <a:lnSpc>
                <a:spcPts val="4101"/>
              </a:lnSpc>
              <a:buFont typeface="Arial"/>
              <a:buChar char="•"/>
            </a:pPr>
            <a:r>
              <a:rPr lang="en-US" sz="2929">
                <a:solidFill>
                  <a:srgbClr val="FFFFFF"/>
                </a:solidFill>
                <a:latin typeface="Now"/>
              </a:rPr>
              <a:t>Tecnología de IA que se ha entrenado para crear conversaciones de manera coherente y natural.</a:t>
            </a:r>
          </a:p>
          <a:p>
            <a:pPr algn="just">
              <a:lnSpc>
                <a:spcPts val="4101"/>
              </a:lnSpc>
            </a:pPr>
            <a:endParaRPr lang="en-US" sz="2929">
              <a:solidFill>
                <a:srgbClr val="FFFFFF"/>
              </a:solidFill>
              <a:latin typeface="Now"/>
            </a:endParaRPr>
          </a:p>
          <a:p>
            <a:pPr marL="632570" lvl="1" indent="-316285" algn="just">
              <a:lnSpc>
                <a:spcPts val="4101"/>
              </a:lnSpc>
              <a:buFont typeface="Arial"/>
              <a:buChar char="•"/>
            </a:pPr>
            <a:r>
              <a:rPr lang="en-US" sz="2929">
                <a:solidFill>
                  <a:srgbClr val="FFFFFF"/>
                </a:solidFill>
                <a:latin typeface="Now"/>
              </a:rPr>
              <a:t>¿Entrenada?</a:t>
            </a:r>
          </a:p>
          <a:p>
            <a:pPr algn="just">
              <a:lnSpc>
                <a:spcPts val="4101"/>
              </a:lnSpc>
            </a:pPr>
            <a:endParaRPr lang="en-US" sz="2929">
              <a:solidFill>
                <a:srgbClr val="FFFFFF"/>
              </a:solidFill>
              <a:latin typeface="Now"/>
            </a:endParaRPr>
          </a:p>
          <a:p>
            <a:pPr marL="632570" lvl="1" indent="-316285" algn="just">
              <a:lnSpc>
                <a:spcPts val="4101"/>
              </a:lnSpc>
              <a:buFont typeface="Arial"/>
              <a:buChar char="•"/>
            </a:pPr>
            <a:r>
              <a:rPr lang="en-US" sz="2929">
                <a:solidFill>
                  <a:srgbClr val="FFFFFF"/>
                </a:solidFill>
                <a:latin typeface="Now"/>
              </a:rPr>
              <a:t>Herramienta valiosa en aplicaciones como chatbots, asistentes virtuales y generación de contenido.</a:t>
            </a:r>
          </a:p>
          <a:p>
            <a:pPr algn="just">
              <a:lnSpc>
                <a:spcPts val="4101"/>
              </a:lnSpc>
            </a:pPr>
            <a:endParaRPr lang="en-US" sz="2929">
              <a:solidFill>
                <a:srgbClr val="FFFFFF"/>
              </a:solidFill>
              <a:latin typeface="Now"/>
            </a:endParaRPr>
          </a:p>
          <a:p>
            <a:pPr marL="632570" lvl="1" indent="-316285" algn="just">
              <a:lnSpc>
                <a:spcPts val="4101"/>
              </a:lnSpc>
              <a:buFont typeface="Arial"/>
              <a:buChar char="•"/>
            </a:pPr>
            <a:r>
              <a:rPr lang="en-US" sz="2929">
                <a:solidFill>
                  <a:srgbClr val="FFFFFF"/>
                </a:solidFill>
                <a:latin typeface="Now"/>
              </a:rPr>
              <a:t>Nativamente en inglés</a:t>
            </a:r>
          </a:p>
          <a:p>
            <a:pPr algn="just">
              <a:lnSpc>
                <a:spcPts val="4101"/>
              </a:lnSpc>
            </a:pPr>
            <a:endParaRPr lang="en-US" sz="2929">
              <a:solidFill>
                <a:srgbClr val="FFFFFF"/>
              </a:solidFill>
              <a:latin typeface="Now"/>
            </a:endParaRPr>
          </a:p>
          <a:p>
            <a:pPr marL="632570" lvl="1" indent="-316285" algn="just">
              <a:lnSpc>
                <a:spcPts val="4101"/>
              </a:lnSpc>
              <a:buFont typeface="Arial"/>
              <a:buChar char="•"/>
            </a:pPr>
            <a:r>
              <a:rPr lang="en-US" sz="2929">
                <a:solidFill>
                  <a:srgbClr val="FFFFFF"/>
                </a:solidFill>
                <a:latin typeface="Now"/>
              </a:rPr>
              <a:t>Modelos de lenguaje: ada, babbage, curie, davinci.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11245" t="18156" b="6910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819150"/>
            <a:ext cx="14693424" cy="18905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5494"/>
              </a:lnSpc>
            </a:pPr>
            <a:r>
              <a:rPr lang="en-US" sz="11067">
                <a:solidFill>
                  <a:srgbClr val="FFFFFF"/>
                </a:solidFill>
                <a:latin typeface="Now Bold"/>
              </a:rPr>
              <a:t>FUNCIONAMIENTO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38733" y="2652581"/>
            <a:ext cx="17610534" cy="66561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12"/>
              </a:lnSpc>
            </a:pPr>
            <a:endParaRPr/>
          </a:p>
          <a:p>
            <a:pPr marL="672017" lvl="1" indent="-336009" algn="just">
              <a:lnSpc>
                <a:spcPts val="4357"/>
              </a:lnSpc>
              <a:buFont typeface="Arial"/>
              <a:buChar char="•"/>
            </a:pPr>
            <a:r>
              <a:rPr lang="en-US" sz="3112">
                <a:solidFill>
                  <a:srgbClr val="FFFFFF"/>
                </a:solidFill>
                <a:latin typeface="Now"/>
              </a:rPr>
              <a:t>Introducción de  preferencias y restricciones de viaje a través de un formulario.</a:t>
            </a:r>
          </a:p>
          <a:p>
            <a:pPr marL="672017" lvl="1" indent="-336009" algn="just">
              <a:lnSpc>
                <a:spcPts val="4357"/>
              </a:lnSpc>
              <a:buFont typeface="Arial"/>
              <a:buChar char="•"/>
            </a:pPr>
            <a:r>
              <a:rPr lang="en-US" sz="3112">
                <a:solidFill>
                  <a:srgbClr val="FFFFFF"/>
                </a:solidFill>
                <a:latin typeface="Now"/>
              </a:rPr>
              <a:t>ChatGPT utiliza su inteligencia artificial y conocimiento previo para generar recomendaciones.</a:t>
            </a:r>
          </a:p>
          <a:p>
            <a:pPr marL="672017" lvl="1" indent="-336009" algn="just">
              <a:lnSpc>
                <a:spcPts val="4357"/>
              </a:lnSpc>
              <a:buFont typeface="Arial"/>
              <a:buChar char="•"/>
            </a:pPr>
            <a:r>
              <a:rPr lang="en-US" sz="3112">
                <a:solidFill>
                  <a:srgbClr val="FFFFFF"/>
                </a:solidFill>
                <a:latin typeface="Now"/>
              </a:rPr>
              <a:t>Se almacenan tanto las preferencias indicadas por el usuario como las recomendaciones proporcionadas.</a:t>
            </a:r>
          </a:p>
          <a:p>
            <a:pPr marL="672017" lvl="1" indent="-336009" algn="just">
              <a:lnSpc>
                <a:spcPts val="4357"/>
              </a:lnSpc>
              <a:buFont typeface="Arial"/>
              <a:buChar char="•"/>
            </a:pPr>
            <a:r>
              <a:rPr lang="en-US" sz="3112">
                <a:solidFill>
                  <a:srgbClr val="FFFFFF"/>
                </a:solidFill>
                <a:latin typeface="Now"/>
              </a:rPr>
              <a:t>El usuario puede seleccionar una de las recomendaciones y obtener más información.</a:t>
            </a:r>
          </a:p>
          <a:p>
            <a:pPr marL="672017" lvl="1" indent="-336009" algn="just">
              <a:lnSpc>
                <a:spcPts val="4357"/>
              </a:lnSpc>
              <a:buFont typeface="Arial"/>
              <a:buChar char="•"/>
            </a:pPr>
            <a:r>
              <a:rPr lang="en-US" sz="3112">
                <a:solidFill>
                  <a:srgbClr val="FFFFFF"/>
                </a:solidFill>
                <a:latin typeface="Now"/>
              </a:rPr>
              <a:t>A través de un mapa interactivo el usuario puede observar dónde se encuentra geográficamente el lugar recomendado como también algunas características del mismo.</a:t>
            </a:r>
          </a:p>
          <a:p>
            <a:pPr marL="672017" lvl="1" indent="-336009" algn="just">
              <a:lnSpc>
                <a:spcPts val="4357"/>
              </a:lnSpc>
              <a:buFont typeface="Arial"/>
              <a:buChar char="•"/>
            </a:pPr>
            <a:r>
              <a:rPr lang="en-US" sz="3112">
                <a:solidFill>
                  <a:srgbClr val="FFFFFF"/>
                </a:solidFill>
                <a:latin typeface="Now"/>
              </a:rPr>
              <a:t>Análisis de las visitas registradas para una posterior recomendación más precisa y actualizada.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2903868" cy="10287000"/>
            <a:chOff x="0" y="0"/>
            <a:chExt cx="17205158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>
              <a:alphaModFix amt="93000"/>
            </a:blip>
            <a:srcRect l="18797" r="18797"/>
            <a:stretch>
              <a:fillRect/>
            </a:stretch>
          </p:blipFill>
          <p:spPr>
            <a:xfrm>
              <a:off x="0" y="0"/>
              <a:ext cx="17205158" cy="13716000"/>
            </a:xfrm>
            <a:prstGeom prst="rect">
              <a:avLst/>
            </a:prstGeom>
          </p:spPr>
        </p:pic>
      </p:grpSp>
      <p:pic>
        <p:nvPicPr>
          <p:cNvPr id="4" name="Picture 4">
            <a:hlinkClick r:id="rId3" tooltip="https://tratravel.onrender.com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10800000">
            <a:off x="2616868" y="0"/>
            <a:ext cx="10287000" cy="102870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2027447" y="647976"/>
            <a:ext cx="12329901" cy="1552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2599"/>
              </a:lnSpc>
            </a:pPr>
            <a:r>
              <a:rPr lang="en-US" sz="9000">
                <a:solidFill>
                  <a:srgbClr val="FFFFFF"/>
                </a:solidFill>
                <a:latin typeface="Now Bold"/>
              </a:rPr>
              <a:t>MANOS A LA OBRA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94215" y="5487292"/>
            <a:ext cx="12531220" cy="4565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829"/>
              </a:lnSpc>
            </a:pPr>
            <a:r>
              <a:rPr lang="en-US" sz="2735" u="sng">
                <a:solidFill>
                  <a:srgbClr val="FFFFFF"/>
                </a:solidFill>
                <a:latin typeface="Now"/>
                <a:hlinkClick r:id="rId3" tooltip="https://tratravel.onrender.com"/>
              </a:rPr>
              <a:t>www.tratravel.onrender.com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7259300" cy="4854178"/>
            <a:chOff x="0" y="0"/>
            <a:chExt cx="4816593" cy="13546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1354667"/>
            </a:xfrm>
            <a:custGeom>
              <a:avLst/>
              <a:gdLst/>
              <a:ahLst/>
              <a:cxnLst/>
              <a:rect l="l" t="t" r="r" b="b"/>
              <a:pathLst>
                <a:path w="4816592" h="1354667">
                  <a:moveTo>
                    <a:pt x="0" y="0"/>
                  </a:moveTo>
                  <a:lnTo>
                    <a:pt x="4816592" y="0"/>
                  </a:lnTo>
                  <a:lnTo>
                    <a:pt x="4816592" y="1354667"/>
                  </a:lnTo>
                  <a:lnTo>
                    <a:pt x="0" y="135466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16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0"/>
            <a:ext cx="18288000" cy="4854178"/>
            <a:chOff x="0" y="0"/>
            <a:chExt cx="24384000" cy="6472238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2">
              <a:alphaModFix amt="50000"/>
            </a:blip>
            <a:srcRect t="30080" b="30080"/>
            <a:stretch>
              <a:fillRect/>
            </a:stretch>
          </p:blipFill>
          <p:spPr>
            <a:xfrm>
              <a:off x="0" y="0"/>
              <a:ext cx="24384000" cy="6472238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1527689" y="1964971"/>
            <a:ext cx="15232621" cy="35112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079"/>
              </a:lnSpc>
            </a:pPr>
            <a:r>
              <a:rPr lang="en-US" sz="10056">
                <a:solidFill>
                  <a:srgbClr val="000000"/>
                </a:solidFill>
                <a:latin typeface="Now Bold"/>
              </a:rPr>
              <a:t>¿QUÉ HEMOS HECHO?</a:t>
            </a:r>
          </a:p>
          <a:p>
            <a:pPr algn="ctr">
              <a:lnSpc>
                <a:spcPts val="14079"/>
              </a:lnSpc>
            </a:pPr>
            <a:endParaRPr lang="en-US" sz="10056">
              <a:solidFill>
                <a:srgbClr val="000000"/>
              </a:solidFill>
              <a:latin typeface="Now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028700" y="5086350"/>
            <a:ext cx="15252555" cy="46126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26111" lvl="1" indent="-313055">
              <a:lnSpc>
                <a:spcPts val="4060"/>
              </a:lnSpc>
              <a:buFont typeface="Arial"/>
              <a:buChar char="•"/>
            </a:pPr>
            <a:r>
              <a:rPr lang="en-US" sz="2900">
                <a:solidFill>
                  <a:srgbClr val="FFFFFF"/>
                </a:solidFill>
                <a:latin typeface="Now"/>
              </a:rPr>
              <a:t>Primer contacto con ChatGPT</a:t>
            </a:r>
          </a:p>
          <a:p>
            <a:pPr marL="626111" lvl="1" indent="-313055">
              <a:lnSpc>
                <a:spcPts val="4060"/>
              </a:lnSpc>
              <a:buFont typeface="Arial"/>
              <a:buChar char="•"/>
            </a:pPr>
            <a:r>
              <a:rPr lang="en-US" sz="2900">
                <a:solidFill>
                  <a:srgbClr val="FFFFFF"/>
                </a:solidFill>
                <a:latin typeface="Now"/>
              </a:rPr>
              <a:t>Elección de los diferentes campos para el posterior formulario</a:t>
            </a:r>
          </a:p>
          <a:p>
            <a:pPr marL="626111" lvl="1" indent="-313055">
              <a:lnSpc>
                <a:spcPts val="4060"/>
              </a:lnSpc>
              <a:buFont typeface="Arial"/>
              <a:buChar char="•"/>
            </a:pPr>
            <a:r>
              <a:rPr lang="en-US" sz="2900">
                <a:solidFill>
                  <a:srgbClr val="FFFFFF"/>
                </a:solidFill>
                <a:latin typeface="Now"/>
              </a:rPr>
              <a:t>Conexión con la API de ChatGPT a través de la herramienta Axios</a:t>
            </a:r>
          </a:p>
          <a:p>
            <a:pPr marL="626111" lvl="1" indent="-313055">
              <a:lnSpc>
                <a:spcPts val="4060"/>
              </a:lnSpc>
              <a:buFont typeface="Arial"/>
              <a:buChar char="•"/>
            </a:pPr>
            <a:r>
              <a:rPr lang="en-US" sz="2900">
                <a:solidFill>
                  <a:srgbClr val="FFFFFF"/>
                </a:solidFill>
                <a:latin typeface="Now"/>
              </a:rPr>
              <a:t>Diseño simple de Landing Page</a:t>
            </a:r>
          </a:p>
          <a:p>
            <a:pPr marL="626111" lvl="1" indent="-313055">
              <a:lnSpc>
                <a:spcPts val="4060"/>
              </a:lnSpc>
              <a:buFont typeface="Arial"/>
              <a:buChar char="•"/>
            </a:pPr>
            <a:r>
              <a:rPr lang="en-US" sz="2900">
                <a:solidFill>
                  <a:srgbClr val="FFFFFF"/>
                </a:solidFill>
                <a:latin typeface="Now"/>
              </a:rPr>
              <a:t>Registro y autentificación del usuario </a:t>
            </a:r>
          </a:p>
          <a:p>
            <a:pPr marL="626111" lvl="1" indent="-313055">
              <a:lnSpc>
                <a:spcPts val="4060"/>
              </a:lnSpc>
              <a:buFont typeface="Arial"/>
              <a:buChar char="•"/>
            </a:pPr>
            <a:r>
              <a:rPr lang="en-US" sz="2900">
                <a:solidFill>
                  <a:srgbClr val="FFFFFF"/>
                </a:solidFill>
                <a:latin typeface="Now"/>
              </a:rPr>
              <a:t>Creación de una base de datos relacional y otra no relacional.</a:t>
            </a:r>
          </a:p>
          <a:p>
            <a:pPr marL="626111" lvl="1" indent="-313055">
              <a:lnSpc>
                <a:spcPts val="4060"/>
              </a:lnSpc>
              <a:buFont typeface="Arial"/>
              <a:buChar char="•"/>
            </a:pPr>
            <a:r>
              <a:rPr lang="en-US" sz="2900">
                <a:solidFill>
                  <a:srgbClr val="FFFFFF"/>
                </a:solidFill>
                <a:latin typeface="Now"/>
              </a:rPr>
              <a:t>Diseño del formulario para que el usuario indique sus preferencias.</a:t>
            </a:r>
          </a:p>
          <a:p>
            <a:pPr marL="626111" lvl="1" indent="-313055">
              <a:lnSpc>
                <a:spcPts val="4060"/>
              </a:lnSpc>
              <a:buFont typeface="Arial"/>
              <a:buChar char="•"/>
            </a:pPr>
            <a:r>
              <a:rPr lang="en-US" sz="2900">
                <a:solidFill>
                  <a:srgbClr val="FFFFFF"/>
                </a:solidFill>
                <a:latin typeface="Now"/>
              </a:rPr>
              <a:t>Diseño del mapa y introducción de información adicional</a:t>
            </a:r>
          </a:p>
          <a:p>
            <a:pPr marL="626111" lvl="1" indent="-313055">
              <a:lnSpc>
                <a:spcPts val="4060"/>
              </a:lnSpc>
              <a:buFont typeface="Arial"/>
              <a:buChar char="•"/>
            </a:pPr>
            <a:r>
              <a:rPr lang="en-US" sz="2900">
                <a:solidFill>
                  <a:srgbClr val="FFFFFF"/>
                </a:solidFill>
                <a:latin typeface="Now"/>
              </a:rPr>
              <a:t>Análisis exploratorio de datos.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683</Words>
  <Application>Microsoft Office PowerPoint</Application>
  <PresentationFormat>Personalizado</PresentationFormat>
  <Paragraphs>132</Paragraphs>
  <Slides>15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15</vt:i4>
      </vt:variant>
    </vt:vector>
  </HeadingPairs>
  <TitlesOfParts>
    <vt:vector size="24" baseType="lpstr">
      <vt:lpstr>Calibri</vt:lpstr>
      <vt:lpstr>Amiri Italics</vt:lpstr>
      <vt:lpstr>Open Sans Extra Bold</vt:lpstr>
      <vt:lpstr>Arial</vt:lpstr>
      <vt:lpstr>Now Bold</vt:lpstr>
      <vt:lpstr>Arimo</vt:lpstr>
      <vt:lpstr>Amiri</vt:lpstr>
      <vt:lpstr>Now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Plan Turístico para Viajes </dc:title>
  <cp:lastModifiedBy>Rocio Ruiz Gonzalez</cp:lastModifiedBy>
  <cp:revision>5</cp:revision>
  <dcterms:created xsi:type="dcterms:W3CDTF">2006-08-16T00:00:00Z</dcterms:created>
  <dcterms:modified xsi:type="dcterms:W3CDTF">2023-02-02T14:23:55Z</dcterms:modified>
  <dc:identifier>DAFZI-EHmck</dc:identifier>
</cp:coreProperties>
</file>